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8"/>
  </p:notesMasterIdLst>
  <p:handoutMasterIdLst>
    <p:handoutMasterId r:id="rId49"/>
  </p:handoutMasterIdLst>
  <p:sldIdLst>
    <p:sldId id="256" r:id="rId3"/>
    <p:sldId id="25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261" r:id="rId25"/>
    <p:sldId id="262" r:id="rId26"/>
    <p:sldId id="267" r:id="rId27"/>
    <p:sldId id="263" r:id="rId28"/>
    <p:sldId id="264" r:id="rId29"/>
    <p:sldId id="268" r:id="rId30"/>
    <p:sldId id="270" r:id="rId31"/>
    <p:sldId id="272" r:id="rId32"/>
    <p:sldId id="271" r:id="rId33"/>
    <p:sldId id="275" r:id="rId34"/>
    <p:sldId id="276" r:id="rId35"/>
    <p:sldId id="281" r:id="rId36"/>
    <p:sldId id="274" r:id="rId37"/>
    <p:sldId id="278" r:id="rId38"/>
    <p:sldId id="279" r:id="rId39"/>
    <p:sldId id="282" r:id="rId40"/>
    <p:sldId id="277" r:id="rId41"/>
    <p:sldId id="280" r:id="rId42"/>
    <p:sldId id="309" r:id="rId43"/>
    <p:sldId id="286" r:id="rId44"/>
    <p:sldId id="284" r:id="rId45"/>
    <p:sldId id="285" r:id="rId46"/>
    <p:sldId id="30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581"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ON\Desktop\Quadroto\Document\Report\Report\&#272;&#7863;c%20t&#237;nh%20b&#225;o%20c&#225;o.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ysClr val="windowText" lastClr="000000"/>
                </a:solidFill>
                <a:latin typeface="Times New Roman" panose="02020603050405020304" pitchFamily="18" charset="0"/>
                <a:cs typeface="Times New Roman" panose="02020603050405020304" pitchFamily="18" charset="0"/>
              </a:rPr>
              <a:t>Tốc</a:t>
            </a:r>
            <a:r>
              <a:rPr lang="en-US" baseline="0">
                <a:solidFill>
                  <a:sysClr val="windowText" lastClr="000000"/>
                </a:solidFill>
                <a:latin typeface="Times New Roman" panose="02020603050405020304" pitchFamily="18" charset="0"/>
                <a:cs typeface="Times New Roman" panose="02020603050405020304" pitchFamily="18" charset="0"/>
              </a:rPr>
              <a:t> độ vs PWM</a:t>
            </a:r>
            <a:endParaRPr lang="en-US">
              <a:solidFill>
                <a:sysClr val="windowText" lastClr="000000"/>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101760356131155"/>
          <c:y val="0.12596456692913383"/>
          <c:w val="0.86241231117000383"/>
          <c:h val="0.62244783464566933"/>
        </c:manualLayout>
      </c:layout>
      <c:lineChart>
        <c:grouping val="standard"/>
        <c:varyColors val="0"/>
        <c:ser>
          <c:idx val="0"/>
          <c:order val="0"/>
          <c:tx>
            <c:strRef>
              <c:f>Sheet1!$N$20</c:f>
              <c:strCache>
                <c:ptCount val="1"/>
                <c:pt idx="0">
                  <c:v>Động cơ 1</c:v>
                </c:pt>
              </c:strCache>
            </c:strRef>
          </c:tx>
          <c:spPr>
            <a:ln w="28575" cap="rnd">
              <a:solidFill>
                <a:schemeClr val="accent1"/>
              </a:solidFill>
              <a:round/>
            </a:ln>
            <a:effectLst/>
          </c:spPr>
          <c:marker>
            <c:symbol val="none"/>
          </c:marker>
          <c:cat>
            <c:numRef>
              <c:f>Sheet1!$C$21:$C$33</c:f>
              <c:numCache>
                <c:formatCode>General</c:formatCode>
                <c:ptCount val="13"/>
                <c:pt idx="0">
                  <c:v>1</c:v>
                </c:pt>
                <c:pt idx="1">
                  <c:v>1.05</c:v>
                </c:pt>
                <c:pt idx="2">
                  <c:v>1.1000000000000001</c:v>
                </c:pt>
                <c:pt idx="3">
                  <c:v>1.1499999999999999</c:v>
                </c:pt>
                <c:pt idx="4">
                  <c:v>1.2</c:v>
                </c:pt>
                <c:pt idx="5">
                  <c:v>1.25</c:v>
                </c:pt>
                <c:pt idx="6">
                  <c:v>1.3</c:v>
                </c:pt>
                <c:pt idx="7">
                  <c:v>1.35</c:v>
                </c:pt>
                <c:pt idx="8">
                  <c:v>1.4</c:v>
                </c:pt>
                <c:pt idx="9">
                  <c:v>1.45</c:v>
                </c:pt>
                <c:pt idx="10">
                  <c:v>1.5</c:v>
                </c:pt>
                <c:pt idx="11">
                  <c:v>1.55</c:v>
                </c:pt>
                <c:pt idx="12">
                  <c:v>1.6</c:v>
                </c:pt>
              </c:numCache>
            </c:numRef>
          </c:cat>
          <c:val>
            <c:numRef>
              <c:f>Sheet1!$N$21:$N$33</c:f>
              <c:numCache>
                <c:formatCode>General</c:formatCode>
                <c:ptCount val="13"/>
                <c:pt idx="0">
                  <c:v>0</c:v>
                </c:pt>
                <c:pt idx="1">
                  <c:v>215.51325578999999</c:v>
                </c:pt>
                <c:pt idx="2">
                  <c:v>347.46014708999996</c:v>
                </c:pt>
                <c:pt idx="3">
                  <c:v>447.36279336000001</c:v>
                </c:pt>
                <c:pt idx="4">
                  <c:v>536.32222523249993</c:v>
                </c:pt>
                <c:pt idx="5">
                  <c:v>603.73556751374997</c:v>
                </c:pt>
                <c:pt idx="6">
                  <c:v>661.17435313124997</c:v>
                </c:pt>
                <c:pt idx="7">
                  <c:v>716.70200321999994</c:v>
                </c:pt>
                <c:pt idx="8">
                  <c:v>769.794919005</c:v>
                </c:pt>
                <c:pt idx="9">
                  <c:v>818.98702391625</c:v>
                </c:pt>
                <c:pt idx="10">
                  <c:v>869.88082484624999</c:v>
                </c:pt>
                <c:pt idx="11">
                  <c:v>909.30781260374999</c:v>
                </c:pt>
                <c:pt idx="12">
                  <c:v>940.77609898125002</c:v>
                </c:pt>
              </c:numCache>
            </c:numRef>
          </c:val>
          <c:smooth val="0"/>
          <c:extLst>
            <c:ext xmlns:c16="http://schemas.microsoft.com/office/drawing/2014/chart" uri="{C3380CC4-5D6E-409C-BE32-E72D297353CC}">
              <c16:uniqueId val="{00000000-56AA-456D-8898-1A38043FC495}"/>
            </c:ext>
          </c:extLst>
        </c:ser>
        <c:ser>
          <c:idx val="1"/>
          <c:order val="1"/>
          <c:tx>
            <c:strRef>
              <c:f>Sheet1!$O$20</c:f>
              <c:strCache>
                <c:ptCount val="1"/>
                <c:pt idx="0">
                  <c:v>Động cơ 2</c:v>
                </c:pt>
              </c:strCache>
            </c:strRef>
          </c:tx>
          <c:spPr>
            <a:ln w="28575" cap="rnd">
              <a:solidFill>
                <a:schemeClr val="accent2"/>
              </a:solidFill>
              <a:round/>
            </a:ln>
            <a:effectLst/>
          </c:spPr>
          <c:marker>
            <c:symbol val="none"/>
          </c:marker>
          <c:cat>
            <c:numRef>
              <c:f>Sheet1!$C$21:$C$33</c:f>
              <c:numCache>
                <c:formatCode>General</c:formatCode>
                <c:ptCount val="13"/>
                <c:pt idx="0">
                  <c:v>1</c:v>
                </c:pt>
                <c:pt idx="1">
                  <c:v>1.05</c:v>
                </c:pt>
                <c:pt idx="2">
                  <c:v>1.1000000000000001</c:v>
                </c:pt>
                <c:pt idx="3">
                  <c:v>1.1499999999999999</c:v>
                </c:pt>
                <c:pt idx="4">
                  <c:v>1.2</c:v>
                </c:pt>
                <c:pt idx="5">
                  <c:v>1.25</c:v>
                </c:pt>
                <c:pt idx="6">
                  <c:v>1.3</c:v>
                </c:pt>
                <c:pt idx="7">
                  <c:v>1.35</c:v>
                </c:pt>
                <c:pt idx="8">
                  <c:v>1.4</c:v>
                </c:pt>
                <c:pt idx="9">
                  <c:v>1.45</c:v>
                </c:pt>
                <c:pt idx="10">
                  <c:v>1.5</c:v>
                </c:pt>
                <c:pt idx="11">
                  <c:v>1.55</c:v>
                </c:pt>
                <c:pt idx="12">
                  <c:v>1.6</c:v>
                </c:pt>
              </c:numCache>
            </c:numRef>
          </c:cat>
          <c:val>
            <c:numRef>
              <c:f>Sheet1!$O$21:$O$33</c:f>
              <c:numCache>
                <c:formatCode>General</c:formatCode>
                <c:ptCount val="13"/>
                <c:pt idx="0">
                  <c:v>0</c:v>
                </c:pt>
                <c:pt idx="1">
                  <c:v>203.39194414874999</c:v>
                </c:pt>
                <c:pt idx="2">
                  <c:v>325.46899853999997</c:v>
                </c:pt>
                <c:pt idx="3">
                  <c:v>420.37127650874999</c:v>
                </c:pt>
                <c:pt idx="4">
                  <c:v>499.01581251375001</c:v>
                </c:pt>
                <c:pt idx="5">
                  <c:v>568.31411038499994</c:v>
                </c:pt>
                <c:pt idx="6">
                  <c:v>620.85724745624998</c:v>
                </c:pt>
                <c:pt idx="7">
                  <c:v>677.30119540124997</c:v>
                </c:pt>
                <c:pt idx="8">
                  <c:v>729.21601394250001</c:v>
                </c:pt>
                <c:pt idx="9">
                  <c:v>785.94794121375003</c:v>
                </c:pt>
                <c:pt idx="10">
                  <c:v>830.48001702750003</c:v>
                </c:pt>
                <c:pt idx="11">
                  <c:v>872.70825823124994</c:v>
                </c:pt>
                <c:pt idx="12">
                  <c:v>911.89962653999999</c:v>
                </c:pt>
              </c:numCache>
            </c:numRef>
          </c:val>
          <c:smooth val="0"/>
          <c:extLst>
            <c:ext xmlns:c16="http://schemas.microsoft.com/office/drawing/2014/chart" uri="{C3380CC4-5D6E-409C-BE32-E72D297353CC}">
              <c16:uniqueId val="{00000001-56AA-456D-8898-1A38043FC495}"/>
            </c:ext>
          </c:extLst>
        </c:ser>
        <c:ser>
          <c:idx val="2"/>
          <c:order val="2"/>
          <c:tx>
            <c:strRef>
              <c:f>Sheet1!$P$20</c:f>
              <c:strCache>
                <c:ptCount val="1"/>
                <c:pt idx="0">
                  <c:v>Động cơ 3</c:v>
                </c:pt>
              </c:strCache>
            </c:strRef>
          </c:tx>
          <c:spPr>
            <a:ln w="28575" cap="rnd">
              <a:solidFill>
                <a:schemeClr val="accent3"/>
              </a:solidFill>
              <a:round/>
            </a:ln>
            <a:effectLst/>
          </c:spPr>
          <c:marker>
            <c:symbol val="none"/>
          </c:marker>
          <c:cat>
            <c:numRef>
              <c:f>Sheet1!$C$21:$C$33</c:f>
              <c:numCache>
                <c:formatCode>General</c:formatCode>
                <c:ptCount val="13"/>
                <c:pt idx="0">
                  <c:v>1</c:v>
                </c:pt>
                <c:pt idx="1">
                  <c:v>1.05</c:v>
                </c:pt>
                <c:pt idx="2">
                  <c:v>1.1000000000000001</c:v>
                </c:pt>
                <c:pt idx="3">
                  <c:v>1.1499999999999999</c:v>
                </c:pt>
                <c:pt idx="4">
                  <c:v>1.2</c:v>
                </c:pt>
                <c:pt idx="5">
                  <c:v>1.25</c:v>
                </c:pt>
                <c:pt idx="6">
                  <c:v>1.3</c:v>
                </c:pt>
                <c:pt idx="7">
                  <c:v>1.35</c:v>
                </c:pt>
                <c:pt idx="8">
                  <c:v>1.4</c:v>
                </c:pt>
                <c:pt idx="9">
                  <c:v>1.45</c:v>
                </c:pt>
                <c:pt idx="10">
                  <c:v>1.5</c:v>
                </c:pt>
                <c:pt idx="11">
                  <c:v>1.55</c:v>
                </c:pt>
                <c:pt idx="12">
                  <c:v>1.6</c:v>
                </c:pt>
              </c:numCache>
            </c:numRef>
          </c:cat>
          <c:val>
            <c:numRef>
              <c:f>Sheet1!$P$21:$P$33</c:f>
              <c:numCache>
                <c:formatCode>General</c:formatCode>
                <c:ptCount val="13"/>
                <c:pt idx="0">
                  <c:v>0</c:v>
                </c:pt>
                <c:pt idx="1">
                  <c:v>200.0670919275</c:v>
                </c:pt>
                <c:pt idx="2">
                  <c:v>327.32777419125</c:v>
                </c:pt>
                <c:pt idx="3">
                  <c:v>419.58587834625001</c:v>
                </c:pt>
                <c:pt idx="4">
                  <c:v>497.99479490249996</c:v>
                </c:pt>
                <c:pt idx="5">
                  <c:v>571.7698623</c:v>
                </c:pt>
                <c:pt idx="6">
                  <c:v>628.65886920374999</c:v>
                </c:pt>
                <c:pt idx="7">
                  <c:v>681.83032480500003</c:v>
                </c:pt>
                <c:pt idx="8">
                  <c:v>737.67213415874994</c:v>
                </c:pt>
                <c:pt idx="9">
                  <c:v>792.85944504374993</c:v>
                </c:pt>
                <c:pt idx="10">
                  <c:v>840.45457369124995</c:v>
                </c:pt>
                <c:pt idx="11">
                  <c:v>892.34321229374996</c:v>
                </c:pt>
                <c:pt idx="12">
                  <c:v>932.58177815249996</c:v>
                </c:pt>
              </c:numCache>
            </c:numRef>
          </c:val>
          <c:smooth val="0"/>
          <c:extLst>
            <c:ext xmlns:c16="http://schemas.microsoft.com/office/drawing/2014/chart" uri="{C3380CC4-5D6E-409C-BE32-E72D297353CC}">
              <c16:uniqueId val="{00000002-56AA-456D-8898-1A38043FC495}"/>
            </c:ext>
          </c:extLst>
        </c:ser>
        <c:ser>
          <c:idx val="3"/>
          <c:order val="3"/>
          <c:tx>
            <c:strRef>
              <c:f>Sheet1!$Q$20</c:f>
              <c:strCache>
                <c:ptCount val="1"/>
                <c:pt idx="0">
                  <c:v>Động cơ 4</c:v>
                </c:pt>
              </c:strCache>
            </c:strRef>
          </c:tx>
          <c:spPr>
            <a:ln w="28575" cap="rnd">
              <a:solidFill>
                <a:schemeClr val="accent4"/>
              </a:solidFill>
              <a:round/>
            </a:ln>
            <a:effectLst/>
          </c:spPr>
          <c:marker>
            <c:symbol val="none"/>
          </c:marker>
          <c:cat>
            <c:numRef>
              <c:f>Sheet1!$C$21:$C$33</c:f>
              <c:numCache>
                <c:formatCode>General</c:formatCode>
                <c:ptCount val="13"/>
                <c:pt idx="0">
                  <c:v>1</c:v>
                </c:pt>
                <c:pt idx="1">
                  <c:v>1.05</c:v>
                </c:pt>
                <c:pt idx="2">
                  <c:v>1.1000000000000001</c:v>
                </c:pt>
                <c:pt idx="3">
                  <c:v>1.1499999999999999</c:v>
                </c:pt>
                <c:pt idx="4">
                  <c:v>1.2</c:v>
                </c:pt>
                <c:pt idx="5">
                  <c:v>1.25</c:v>
                </c:pt>
                <c:pt idx="6">
                  <c:v>1.3</c:v>
                </c:pt>
                <c:pt idx="7">
                  <c:v>1.35</c:v>
                </c:pt>
                <c:pt idx="8">
                  <c:v>1.4</c:v>
                </c:pt>
                <c:pt idx="9">
                  <c:v>1.45</c:v>
                </c:pt>
                <c:pt idx="10">
                  <c:v>1.5</c:v>
                </c:pt>
                <c:pt idx="11">
                  <c:v>1.55</c:v>
                </c:pt>
                <c:pt idx="12">
                  <c:v>1.6</c:v>
                </c:pt>
              </c:numCache>
            </c:numRef>
          </c:cat>
          <c:val>
            <c:numRef>
              <c:f>Sheet1!$Q$21:$Q$33</c:f>
              <c:numCache>
                <c:formatCode>General</c:formatCode>
                <c:ptCount val="13"/>
                <c:pt idx="0">
                  <c:v>0</c:v>
                </c:pt>
                <c:pt idx="1">
                  <c:v>206.27173741125</c:v>
                </c:pt>
                <c:pt idx="2">
                  <c:v>333.3753400425</c:v>
                </c:pt>
                <c:pt idx="3">
                  <c:v>429.06301617374999</c:v>
                </c:pt>
                <c:pt idx="4">
                  <c:v>511.05858433874999</c:v>
                </c:pt>
                <c:pt idx="5">
                  <c:v>581.22082018874994</c:v>
                </c:pt>
                <c:pt idx="6">
                  <c:v>636.87936997124996</c:v>
                </c:pt>
                <c:pt idx="7">
                  <c:v>691.88342128499994</c:v>
                </c:pt>
                <c:pt idx="8">
                  <c:v>745.52611578375001</c:v>
                </c:pt>
                <c:pt idx="9">
                  <c:v>799.22117015999993</c:v>
                </c:pt>
                <c:pt idx="10">
                  <c:v>846.92101856249997</c:v>
                </c:pt>
                <c:pt idx="11">
                  <c:v>891.40073449875001</c:v>
                </c:pt>
                <c:pt idx="12">
                  <c:v>928.36680801374996</c:v>
                </c:pt>
              </c:numCache>
            </c:numRef>
          </c:val>
          <c:smooth val="0"/>
          <c:extLst>
            <c:ext xmlns:c16="http://schemas.microsoft.com/office/drawing/2014/chart" uri="{C3380CC4-5D6E-409C-BE32-E72D297353CC}">
              <c16:uniqueId val="{00000003-56AA-456D-8898-1A38043FC495}"/>
            </c:ext>
          </c:extLst>
        </c:ser>
        <c:dLbls>
          <c:showLegendKey val="0"/>
          <c:showVal val="0"/>
          <c:showCatName val="0"/>
          <c:showSerName val="0"/>
          <c:showPercent val="0"/>
          <c:showBubbleSize val="0"/>
        </c:dLbls>
        <c:smooth val="0"/>
        <c:axId val="1080509327"/>
        <c:axId val="1149753759"/>
      </c:lineChart>
      <c:catAx>
        <c:axId val="10805093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solidFill>
                      <a:sysClr val="windowText" lastClr="000000"/>
                    </a:solidFill>
                  </a:rPr>
                  <a:t>PWM</a:t>
                </a:r>
                <a:r>
                  <a:rPr lang="en-US" baseline="0">
                    <a:solidFill>
                      <a:sysClr val="windowText" lastClr="000000"/>
                    </a:solidFill>
                  </a:rPr>
                  <a:t> (ms)</a:t>
                </a:r>
                <a:endParaRPr lang="en-US">
                  <a:solidFill>
                    <a:sysClr val="windowText" lastClr="000000"/>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9753759"/>
        <c:crosses val="autoZero"/>
        <c:auto val="1"/>
        <c:lblAlgn val="ctr"/>
        <c:lblOffset val="100"/>
        <c:noMultiLvlLbl val="0"/>
      </c:catAx>
      <c:valAx>
        <c:axId val="11497537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solidFill>
                      <a:sysClr val="windowText" lastClr="000000"/>
                    </a:solidFill>
                  </a:rPr>
                  <a:t>Tốc</a:t>
                </a:r>
                <a:r>
                  <a:rPr lang="en-US" baseline="0">
                    <a:solidFill>
                      <a:sysClr val="windowText" lastClr="000000"/>
                    </a:solidFill>
                  </a:rPr>
                  <a:t> độ (rad/s)</a:t>
                </a:r>
                <a:endParaRPr lang="en-US">
                  <a:solidFill>
                    <a:sysClr val="windowText" lastClr="000000"/>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05093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8ED1AB-D617-4B16-9BFF-A9901660B5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BFE9BB-B0EE-435C-8165-34E993469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C3DC6D-27A4-4680-9900-389B96446E84}" type="datetimeFigureOut">
              <a:rPr lang="en-US" smtClean="0"/>
              <a:t>7/15/2021</a:t>
            </a:fld>
            <a:endParaRPr lang="en-US"/>
          </a:p>
        </p:txBody>
      </p:sp>
      <p:sp>
        <p:nvSpPr>
          <p:cNvPr id="4" name="Footer Placeholder 3">
            <a:extLst>
              <a:ext uri="{FF2B5EF4-FFF2-40B4-BE49-F238E27FC236}">
                <a16:creationId xmlns:a16="http://schemas.microsoft.com/office/drawing/2014/main" id="{6C438EDB-5568-4738-982F-B331EC1AE7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D0C6EDE6-C967-43D2-ACD7-59247E57A1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2F9DF9-E577-4B83-ABDD-AC8036195762}" type="slidenum">
              <a:rPr lang="en-US" smtClean="0"/>
              <a:t>‹#›</a:t>
            </a:fld>
            <a:endParaRPr lang="en-US"/>
          </a:p>
        </p:txBody>
      </p:sp>
    </p:spTree>
    <p:extLst>
      <p:ext uri="{BB962C8B-B14F-4D97-AF65-F5344CB8AC3E}">
        <p14:creationId xmlns:p14="http://schemas.microsoft.com/office/powerpoint/2010/main" val="21091379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96040-0D55-454D-9059-8D623E2D760F}"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4F1CC-3EC3-4E58-962F-E16C0203D542}" type="slidenum">
              <a:rPr lang="en-US" smtClean="0"/>
              <a:t>‹#›</a:t>
            </a:fld>
            <a:endParaRPr lang="en-US"/>
          </a:p>
        </p:txBody>
      </p:sp>
    </p:spTree>
    <p:extLst>
      <p:ext uri="{BB962C8B-B14F-4D97-AF65-F5344CB8AC3E}">
        <p14:creationId xmlns:p14="http://schemas.microsoft.com/office/powerpoint/2010/main" val="40804949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538287"/>
            <a:ext cx="9144000" cy="2387600"/>
          </a:xfrm>
        </p:spPr>
        <p:txBody>
          <a:bodyPr anchor="b">
            <a:normAutofit/>
          </a:bodyPr>
          <a:lstStyle>
            <a:lvl1pPr marL="0" marR="0" indent="0" algn="ctr" defTabSz="514350" rtl="0" eaLnBrk="1" fontAlgn="auto" latinLnBrk="0" hangingPunct="1">
              <a:lnSpc>
                <a:spcPct val="90000"/>
              </a:lnSpc>
              <a:spcBef>
                <a:spcPct val="0"/>
              </a:spcBef>
              <a:spcAft>
                <a:spcPts val="0"/>
              </a:spcAft>
              <a:buClrTx/>
              <a:buSzTx/>
              <a:buFontTx/>
              <a:buNone/>
              <a:tabLst/>
              <a:defRPr sz="33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524000" y="4313238"/>
            <a:ext cx="9144000" cy="1655762"/>
          </a:xfrm>
        </p:spPr>
        <p:txBody>
          <a:bodyPr>
            <a:normAutofit/>
          </a:bodyPr>
          <a:lstStyle>
            <a:lvl1pPr marL="0" indent="0" algn="ctr">
              <a:buNone/>
              <a:defRPr sz="2100">
                <a:solidFill>
                  <a:schemeClr val="bg1"/>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p>
        </p:txBody>
      </p:sp>
      <p:sp>
        <p:nvSpPr>
          <p:cNvPr id="4" name="Date Placeholder 3"/>
          <p:cNvSpPr>
            <a:spLocks noGrp="1"/>
          </p:cNvSpPr>
          <p:nvPr>
            <p:ph type="dt" sz="half" idx="10"/>
          </p:nvPr>
        </p:nvSpPr>
        <p:spPr/>
        <p:txBody>
          <a:bodyPr/>
          <a:lstStyle/>
          <a:p>
            <a:fld id="{3A419E2D-0334-4840-8238-28355D7D17BF}" type="datetime1">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CA7742-729A-44E5-9A7F-E12CBA1BD067}" type="datetime1">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8693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81D9DB-2F63-4093-AF32-EBF54B501C6A}" type="datetime1">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8496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538287"/>
            <a:ext cx="9144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524000" y="4313238"/>
            <a:ext cx="9144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2B872C09-B5E7-4AF5-AC63-CA9B7E89F801}" type="datetime1">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074035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721E0A-4D68-475F-8BF9-4216347F00ED}" type="datetime1">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4038483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4B0B40-9ACC-42CA-8413-15FB863654D8}" type="datetime1">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4204908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E3D228-7145-48C8-AFCE-1934FB029C45}" type="datetime1">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66481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26BC19-37FF-4984-BEEB-09FB3FA1FE43}" type="datetime1">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74710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7C3C4E-2758-4F07-B8B2-50BD684FDCB8}" type="datetime1">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070574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C89060-2055-4C52-AA11-A80185140450}" type="datetime1">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487193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C1EEE76-93BC-4661-B529-A365F768A5FB}" type="datetime1">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423336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400"/>
            </a:lvl2pPr>
            <a:lvl3pPr>
              <a:defRPr sz="20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5D9AD5-5F4F-4CF6-8CA7-14E49A26C13E}" type="datetime1">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9B1B4DF-119B-4B71-AE9D-916419A2D33C}" type="datetime1">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64877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1D24B-55EC-455C-908D-526F179F4C80}" type="datetime1">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636667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5D83C7-7016-484F-8B11-7CC66682D8AE}" type="datetime1">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4034148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1D421F-23C1-48BC-A234-A55575401D25}" type="datetime1">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9289A4-5F3E-471A-A39D-893DDAF44806}" type="datetime1">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69CE16-B78E-4701-97A2-9E792A8354E5}" type="datetime1">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D8A7333-03C0-48BD-8FEB-50979D07F1DF}" type="datetime1">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51C79C-6823-4A5D-AC06-54384F32D795}" type="datetime1">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8122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CAAFAC3D-6A6F-4921-829A-FF8E97D91EF5}" type="datetime1">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31BD9BC7-63A3-4BB6-B1B0-783F4237B164}" type="datetime1">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98424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1933" y="-87315"/>
            <a:ext cx="10701867"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51933" y="1346203"/>
            <a:ext cx="10701867" cy="4902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FC33B9B6-C597-472A-A8CD-A7808D5F30AC}" type="datetime1">
              <a:rPr lang="en-US" smtClean="0"/>
              <a:t>7/15/2021</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514350" rtl="0" eaLnBrk="1" latinLnBrk="0" hangingPunct="1">
        <a:lnSpc>
          <a:spcPct val="90000"/>
        </a:lnSpc>
        <a:spcBef>
          <a:spcPct val="0"/>
        </a:spcBef>
        <a:buNone/>
        <a:defRPr sz="2700" b="1" kern="1200">
          <a:solidFill>
            <a:schemeClr val="bg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lumMod val="75000"/>
              <a:lumOff val="25000"/>
            </a:schemeClr>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lumMod val="75000"/>
              <a:lumOff val="25000"/>
            </a:schemeClr>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lumMod val="75000"/>
              <a:lumOff val="25000"/>
            </a:schemeClr>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lumMod val="75000"/>
              <a:lumOff val="25000"/>
            </a:schemeClr>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lumMod val="75000"/>
              <a:lumOff val="25000"/>
            </a:schemeClr>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1933" y="-87315"/>
            <a:ext cx="10701867"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51933" y="1346201"/>
            <a:ext cx="10701867" cy="4902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A7BA7A-92A2-4551-9389-A8AF37D9355B}" type="datetime1">
              <a:rPr lang="en-US" smtClean="0"/>
              <a:t>7/15/2021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2134570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Layout" Target="../slideLayouts/slideLayout1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0.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19.wmf"/><Relationship Id="rId4"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5.e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24.w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5.bin"/><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7.bin"/><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6.emf"/><Relationship Id="rId2"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5.png"/><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wmf"/><Relationship Id="rId5" Type="http://schemas.openxmlformats.org/officeDocument/2006/relationships/oleObject" Target="../embeddings/oleObject22.bin"/><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15.wmf"/><Relationship Id="rId7" Type="http://schemas.openxmlformats.org/officeDocument/2006/relationships/image" Target="../media/image17.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16.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B8E55F4-EC52-4DC0-BC13-DAA081EF72F2}"/>
              </a:ext>
            </a:extLst>
          </p:cNvPr>
          <p:cNvSpPr txBox="1"/>
          <p:nvPr/>
        </p:nvSpPr>
        <p:spPr>
          <a:xfrm>
            <a:off x="2081784" y="4682019"/>
            <a:ext cx="2935224" cy="1908215"/>
          </a:xfrm>
          <a:prstGeom prst="rect">
            <a:avLst/>
          </a:prstGeom>
          <a:noFill/>
        </p:spPr>
        <p:txBody>
          <a:bodyPr wrap="square" rtlCol="0">
            <a:spAutoFit/>
          </a:bodyPr>
          <a:lstStyle/>
          <a:p>
            <a:pPr fontAlgn="t"/>
            <a:r>
              <a:rPr lang="en-US" sz="2000" b="1">
                <a:solidFill>
                  <a:prstClr val="white"/>
                </a:solidFill>
                <a:latin typeface="Times New Roman" panose="02020603050405020304" pitchFamily="18" charset="0"/>
                <a:cs typeface="Times New Roman" panose="02020603050405020304" pitchFamily="18" charset="0"/>
              </a:rPr>
              <a:t>Giáo viên hướng dẫn</a:t>
            </a:r>
            <a:endParaRPr lang="en-US" sz="2000">
              <a:solidFill>
                <a:prstClr val="white"/>
              </a:solidFill>
              <a:latin typeface="Times New Roman" panose="02020603050405020304" pitchFamily="18" charset="0"/>
              <a:cs typeface="Times New Roman" panose="02020603050405020304" pitchFamily="18" charset="0"/>
            </a:endParaRPr>
          </a:p>
          <a:p>
            <a:pPr fontAlgn="t"/>
            <a:r>
              <a:rPr lang="en-US" sz="2000" b="1">
                <a:solidFill>
                  <a:prstClr val="white"/>
                </a:solidFill>
                <a:latin typeface="Times New Roman" panose="02020603050405020304" pitchFamily="18" charset="0"/>
                <a:cs typeface="Times New Roman" panose="02020603050405020304" pitchFamily="18" charset="0"/>
              </a:rPr>
              <a:t>Sinh viên</a:t>
            </a:r>
          </a:p>
          <a:p>
            <a:pPr fontAlgn="t"/>
            <a:endParaRPr lang="en-US" sz="2000">
              <a:solidFill>
                <a:prstClr val="white"/>
              </a:solidFill>
              <a:latin typeface="Times New Roman" panose="02020603050405020304" pitchFamily="18" charset="0"/>
              <a:cs typeface="Times New Roman" panose="02020603050405020304" pitchFamily="18" charset="0"/>
            </a:endParaRPr>
          </a:p>
          <a:p>
            <a:pPr fontAlgn="t"/>
            <a:r>
              <a:rPr lang="en-US" sz="2000" b="1">
                <a:solidFill>
                  <a:prstClr val="white"/>
                </a:solidFill>
                <a:latin typeface="Times New Roman" panose="02020603050405020304" pitchFamily="18" charset="0"/>
                <a:cs typeface="Times New Roman" panose="02020603050405020304" pitchFamily="18" charset="0"/>
              </a:rPr>
              <a:t>Ngành</a:t>
            </a:r>
          </a:p>
          <a:p>
            <a:pPr fontAlgn="t"/>
            <a:r>
              <a:rPr lang="en-US" sz="2000" b="1">
                <a:solidFill>
                  <a:prstClr val="white"/>
                </a:solidFill>
                <a:latin typeface="Times New Roman" panose="02020603050405020304" pitchFamily="18" charset="0"/>
                <a:cs typeface="Times New Roman" panose="02020603050405020304" pitchFamily="18" charset="0"/>
              </a:rPr>
              <a:t>Chuyên ngành</a:t>
            </a:r>
            <a:endParaRPr lang="en-US" sz="2000">
              <a:solidFill>
                <a:prstClr val="white"/>
              </a:solidFill>
              <a:latin typeface="Times New Roman" panose="02020603050405020304" pitchFamily="18" charset="0"/>
              <a:cs typeface="Times New Roman" panose="02020603050405020304" pitchFamily="18" charset="0"/>
            </a:endParaRPr>
          </a:p>
          <a:p>
            <a:endParaRPr lang="en-US">
              <a:solidFill>
                <a:prstClr val="black"/>
              </a:solidFill>
              <a:latin typeface="Calibri" panose="020F0502020204030204"/>
            </a:endParaRPr>
          </a:p>
        </p:txBody>
      </p:sp>
      <p:sp>
        <p:nvSpPr>
          <p:cNvPr id="7" name="TextBox 6">
            <a:extLst>
              <a:ext uri="{FF2B5EF4-FFF2-40B4-BE49-F238E27FC236}">
                <a16:creationId xmlns:a16="http://schemas.microsoft.com/office/drawing/2014/main" id="{C6563A3F-AE8A-42DE-8EDB-56A0437CBD8A}"/>
              </a:ext>
            </a:extLst>
          </p:cNvPr>
          <p:cNvSpPr txBox="1"/>
          <p:nvPr/>
        </p:nvSpPr>
        <p:spPr>
          <a:xfrm>
            <a:off x="6536436" y="4682019"/>
            <a:ext cx="4131564" cy="1908215"/>
          </a:xfrm>
          <a:prstGeom prst="rect">
            <a:avLst/>
          </a:prstGeom>
          <a:noFill/>
        </p:spPr>
        <p:txBody>
          <a:bodyPr wrap="square" rtlCol="0">
            <a:spAutoFit/>
          </a:bodyPr>
          <a:lstStyle/>
          <a:p>
            <a:pPr fontAlgn="t"/>
            <a:r>
              <a:rPr lang="en-US" sz="2000" b="1">
                <a:solidFill>
                  <a:prstClr val="white"/>
                </a:solidFill>
                <a:latin typeface="Times New Roman" panose="02020603050405020304" pitchFamily="18" charset="0"/>
                <a:cs typeface="Times New Roman" panose="02020603050405020304" pitchFamily="18" charset="0"/>
              </a:rPr>
              <a:t>: TS.Vũ Thị Thúy Nga</a:t>
            </a:r>
            <a:endParaRPr lang="en-US" sz="2000">
              <a:solidFill>
                <a:prstClr val="white"/>
              </a:solidFill>
              <a:latin typeface="Times New Roman" panose="02020603050405020304" pitchFamily="18" charset="0"/>
              <a:cs typeface="Times New Roman" panose="02020603050405020304" pitchFamily="18" charset="0"/>
            </a:endParaRPr>
          </a:p>
          <a:p>
            <a:pPr fontAlgn="t"/>
            <a:r>
              <a:rPr lang="en-US" sz="2000" b="1">
                <a:solidFill>
                  <a:prstClr val="white"/>
                </a:solidFill>
                <a:latin typeface="Times New Roman" panose="02020603050405020304" pitchFamily="18" charset="0"/>
                <a:cs typeface="Times New Roman" panose="02020603050405020304" pitchFamily="18" charset="0"/>
              </a:rPr>
              <a:t>: Nguyễn Phúc Khánh – 20162149</a:t>
            </a:r>
            <a:endParaRPr lang="en-US" sz="2000">
              <a:solidFill>
                <a:prstClr val="white"/>
              </a:solidFill>
              <a:latin typeface="Times New Roman" panose="02020603050405020304" pitchFamily="18" charset="0"/>
              <a:cs typeface="Times New Roman" panose="02020603050405020304" pitchFamily="18" charset="0"/>
            </a:endParaRPr>
          </a:p>
          <a:p>
            <a:pPr fontAlgn="t"/>
            <a:r>
              <a:rPr lang="en-US" sz="2000" b="1">
                <a:solidFill>
                  <a:prstClr val="white"/>
                </a:solidFill>
                <a:latin typeface="Times New Roman" panose="02020603050405020304" pitchFamily="18" charset="0"/>
                <a:cs typeface="Times New Roman" panose="02020603050405020304" pitchFamily="18" charset="0"/>
              </a:rPr>
              <a:t>: Đặng Văn Sơn – 20163502</a:t>
            </a:r>
            <a:endParaRPr lang="en-US" sz="2000">
              <a:solidFill>
                <a:prstClr val="white"/>
              </a:solidFill>
              <a:latin typeface="Times New Roman" panose="02020603050405020304" pitchFamily="18" charset="0"/>
              <a:cs typeface="Times New Roman" panose="02020603050405020304" pitchFamily="18" charset="0"/>
            </a:endParaRPr>
          </a:p>
          <a:p>
            <a:pPr fontAlgn="t"/>
            <a:r>
              <a:rPr lang="en-US" sz="2000" b="1">
                <a:solidFill>
                  <a:prstClr val="white"/>
                </a:solidFill>
                <a:latin typeface="Times New Roman" panose="02020603050405020304" pitchFamily="18" charset="0"/>
                <a:cs typeface="Times New Roman" panose="02020603050405020304" pitchFamily="18" charset="0"/>
              </a:rPr>
              <a:t>: KT Điều khiển &amp; Tự động hóa</a:t>
            </a:r>
          </a:p>
          <a:p>
            <a:pPr fontAlgn="t"/>
            <a:r>
              <a:rPr lang="en-US" sz="2000" b="1">
                <a:solidFill>
                  <a:prstClr val="white"/>
                </a:solidFill>
                <a:latin typeface="Times New Roman" panose="02020603050405020304" pitchFamily="18" charset="0"/>
                <a:cs typeface="Times New Roman" panose="02020603050405020304" pitchFamily="18" charset="0"/>
              </a:rPr>
              <a:t>: Điều khiển tự động</a:t>
            </a:r>
            <a:endParaRPr lang="en-US" sz="2000">
              <a:solidFill>
                <a:prstClr val="white"/>
              </a:solidFill>
              <a:latin typeface="Times New Roman" panose="02020603050405020304" pitchFamily="18" charset="0"/>
              <a:cs typeface="Times New Roman" panose="02020603050405020304" pitchFamily="18" charset="0"/>
            </a:endParaRPr>
          </a:p>
          <a:p>
            <a:endParaRPr lang="en-US">
              <a:solidFill>
                <a:prstClr val="black"/>
              </a:solidFill>
              <a:latin typeface="Calibri" panose="020F0502020204030204"/>
            </a:endParaRPr>
          </a:p>
        </p:txBody>
      </p:sp>
      <p:sp>
        <p:nvSpPr>
          <p:cNvPr id="8" name="Rectangle 7">
            <a:extLst>
              <a:ext uri="{FF2B5EF4-FFF2-40B4-BE49-F238E27FC236}">
                <a16:creationId xmlns:a16="http://schemas.microsoft.com/office/drawing/2014/main" id="{F722F634-FB72-4082-9297-C8FFD2493385}"/>
              </a:ext>
            </a:extLst>
          </p:cNvPr>
          <p:cNvSpPr/>
          <p:nvPr/>
        </p:nvSpPr>
        <p:spPr>
          <a:xfrm>
            <a:off x="1524000" y="-1"/>
            <a:ext cx="9144000" cy="6857999"/>
          </a:xfrm>
          <a:prstGeom prst="rect">
            <a:avLst/>
          </a:prstGeom>
          <a:blipFill dpi="0" rotWithShape="1">
            <a:blip r:embed="rId3">
              <a:alphaModFix amt="0"/>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Calibri" panose="020F0502020204030204"/>
              </a:rPr>
              <a:t>fff</a:t>
            </a:r>
          </a:p>
        </p:txBody>
      </p:sp>
      <p:sp>
        <p:nvSpPr>
          <p:cNvPr id="9" name="TextBox 8">
            <a:extLst>
              <a:ext uri="{FF2B5EF4-FFF2-40B4-BE49-F238E27FC236}">
                <a16:creationId xmlns:a16="http://schemas.microsoft.com/office/drawing/2014/main" id="{2E3C0DAD-EEFF-4A60-ADD7-B87C21C28CF4}"/>
              </a:ext>
            </a:extLst>
          </p:cNvPr>
          <p:cNvSpPr txBox="1"/>
          <p:nvPr/>
        </p:nvSpPr>
        <p:spPr>
          <a:xfrm>
            <a:off x="3882310" y="222609"/>
            <a:ext cx="4691541" cy="1077218"/>
          </a:xfrm>
          <a:prstGeom prst="rect">
            <a:avLst/>
          </a:prstGeom>
          <a:noFill/>
        </p:spPr>
        <p:txBody>
          <a:bodyPr wrap="none" rtlCol="0">
            <a:spAutoFit/>
          </a:bodyPr>
          <a:lstStyle/>
          <a:p>
            <a:pPr algn="ctr"/>
            <a:r>
              <a:rPr lang="en-US" b="1">
                <a:solidFill>
                  <a:prstClr val="black"/>
                </a:solidFill>
                <a:latin typeface="Times New Roman" panose="02020603050405020304" pitchFamily="18" charset="0"/>
                <a:cs typeface="Times New Roman" panose="02020603050405020304" pitchFamily="18" charset="0"/>
              </a:rPr>
              <a:t>TRƯỜNG ĐẠI HỌC BÁCH KHOA HÀ NỘI</a:t>
            </a:r>
          </a:p>
          <a:p>
            <a:pPr algn="ctr"/>
            <a:r>
              <a:rPr lang="en-US" b="1">
                <a:solidFill>
                  <a:prstClr val="black"/>
                </a:solidFill>
                <a:latin typeface="Times New Roman" panose="02020603050405020304" pitchFamily="18" charset="0"/>
                <a:cs typeface="Times New Roman" panose="02020603050405020304" pitchFamily="18" charset="0"/>
              </a:rPr>
              <a:t>   VIỆN ĐIỆN</a:t>
            </a:r>
          </a:p>
          <a:p>
            <a:pPr algn="ctr"/>
            <a:r>
              <a:rPr lang="en-US">
                <a:solidFill>
                  <a:prstClr val="black"/>
                </a:solidFill>
                <a:latin typeface="Calibri" panose="020F0502020204030204"/>
              </a:rPr>
              <a:t>--------------------</a:t>
            </a:r>
            <a:r>
              <a:rPr lang="en-US" sz="1600" b="1">
                <a:solidFill>
                  <a:prstClr val="black"/>
                </a:solidFill>
                <a:latin typeface="Calibri" panose="020F0502020204030204"/>
                <a:cs typeface="Times New Roman" panose="02020603050405020304" pitchFamily="18" charset="0"/>
              </a:rPr>
              <a:t>O</a:t>
            </a:r>
            <a:r>
              <a:rPr lang="en-US" sz="2600" b="1">
                <a:solidFill>
                  <a:prstClr val="black"/>
                </a:solidFill>
                <a:latin typeface="Calibri" panose="020F0502020204030204"/>
                <a:cs typeface="Times New Roman" panose="02020603050405020304" pitchFamily="18" charset="0"/>
              </a:rPr>
              <a:t>0</a:t>
            </a:r>
            <a:r>
              <a:rPr lang="en-US" sz="1600" b="1">
                <a:solidFill>
                  <a:prstClr val="black"/>
                </a:solidFill>
                <a:latin typeface="Calibri" panose="020F0502020204030204"/>
                <a:cs typeface="Times New Roman" panose="02020603050405020304" pitchFamily="18" charset="0"/>
              </a:rPr>
              <a:t>O--------------------</a:t>
            </a:r>
          </a:p>
        </p:txBody>
      </p:sp>
      <p:pic>
        <p:nvPicPr>
          <p:cNvPr id="11" name="Picture 10">
            <a:extLst>
              <a:ext uri="{FF2B5EF4-FFF2-40B4-BE49-F238E27FC236}">
                <a16:creationId xmlns:a16="http://schemas.microsoft.com/office/drawing/2014/main" id="{ED490836-A91F-4A80-BF66-E4F0F3E73C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6752" y="249189"/>
            <a:ext cx="1146175" cy="451426"/>
          </a:xfrm>
          <a:prstGeom prst="rect">
            <a:avLst/>
          </a:prstGeom>
        </p:spPr>
      </p:pic>
      <p:pic>
        <p:nvPicPr>
          <p:cNvPr id="13" name="Graphic 12">
            <a:extLst>
              <a:ext uri="{FF2B5EF4-FFF2-40B4-BE49-F238E27FC236}">
                <a16:creationId xmlns:a16="http://schemas.microsoft.com/office/drawing/2014/main" id="{D4FC94DC-54E9-4952-8F8D-31ADD1656A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1022" y="184416"/>
            <a:ext cx="835299" cy="1251384"/>
          </a:xfrm>
          <a:prstGeom prst="rect">
            <a:avLst/>
          </a:prstGeom>
        </p:spPr>
      </p:pic>
      <p:sp>
        <p:nvSpPr>
          <p:cNvPr id="14" name="TextBox 13">
            <a:extLst>
              <a:ext uri="{FF2B5EF4-FFF2-40B4-BE49-F238E27FC236}">
                <a16:creationId xmlns:a16="http://schemas.microsoft.com/office/drawing/2014/main" id="{D687C2A6-B132-4209-ADDA-1D794DE9A890}"/>
              </a:ext>
            </a:extLst>
          </p:cNvPr>
          <p:cNvSpPr txBox="1"/>
          <p:nvPr/>
        </p:nvSpPr>
        <p:spPr>
          <a:xfrm>
            <a:off x="4289454" y="1790360"/>
            <a:ext cx="4172489" cy="584775"/>
          </a:xfrm>
          <a:prstGeom prst="rect">
            <a:avLst/>
          </a:prstGeom>
          <a:noFill/>
        </p:spPr>
        <p:txBody>
          <a:bodyPr wrap="none" rtlCol="0">
            <a:spAutoFit/>
          </a:bodyPr>
          <a:lstStyle/>
          <a:p>
            <a:r>
              <a:rPr lang="en-US" sz="3200" b="1">
                <a:solidFill>
                  <a:srgbClr val="FF0000"/>
                </a:solidFill>
                <a:latin typeface="Times New Roman" panose="02020603050405020304" pitchFamily="18" charset="0"/>
                <a:cs typeface="Times New Roman" panose="02020603050405020304" pitchFamily="18" charset="0"/>
              </a:rPr>
              <a:t>ĐỒ ÁN TỐT NGHIỆP</a:t>
            </a:r>
          </a:p>
        </p:txBody>
      </p:sp>
      <p:sp>
        <p:nvSpPr>
          <p:cNvPr id="15" name="TextBox 14">
            <a:extLst>
              <a:ext uri="{FF2B5EF4-FFF2-40B4-BE49-F238E27FC236}">
                <a16:creationId xmlns:a16="http://schemas.microsoft.com/office/drawing/2014/main" id="{B430D51A-CD4B-4D29-AB06-CCA830436A94}"/>
              </a:ext>
            </a:extLst>
          </p:cNvPr>
          <p:cNvSpPr txBox="1"/>
          <p:nvPr/>
        </p:nvSpPr>
        <p:spPr>
          <a:xfrm>
            <a:off x="2951106" y="2684715"/>
            <a:ext cx="6849184" cy="830997"/>
          </a:xfrm>
          <a:prstGeom prst="rect">
            <a:avLst/>
          </a:prstGeom>
          <a:noFill/>
        </p:spPr>
        <p:txBody>
          <a:bodyPr wrap="none" rtlCol="0">
            <a:spAutoFit/>
          </a:bodyPr>
          <a:lstStyle/>
          <a:p>
            <a:pPr algn="ctr"/>
            <a:r>
              <a:rPr lang="en-US" sz="2400" b="1">
                <a:solidFill>
                  <a:srgbClr val="4472C4"/>
                </a:solidFill>
                <a:latin typeface="Times New Roman" panose="02020603050405020304" pitchFamily="18" charset="0"/>
                <a:cs typeface="Times New Roman" panose="02020603050405020304" pitchFamily="18" charset="0"/>
              </a:rPr>
              <a:t>THIẾT KẾ VÀ THỬ NGHIỆM THỰC TẾ CHO </a:t>
            </a:r>
          </a:p>
          <a:p>
            <a:pPr algn="ctr"/>
            <a:r>
              <a:rPr lang="en-US" sz="2400" b="1">
                <a:solidFill>
                  <a:srgbClr val="4472C4"/>
                </a:solidFill>
                <a:latin typeface="Times New Roman" panose="02020603050405020304" pitchFamily="18" charset="0"/>
                <a:cs typeface="Times New Roman" panose="02020603050405020304" pitchFamily="18" charset="0"/>
              </a:rPr>
              <a:t>QUADROTOR SỬ DỤNG BỘ ĐIỀU KHIỂN PID </a:t>
            </a:r>
          </a:p>
        </p:txBody>
      </p:sp>
      <p:graphicFrame>
        <p:nvGraphicFramePr>
          <p:cNvPr id="16" name="Table 16">
            <a:extLst>
              <a:ext uri="{FF2B5EF4-FFF2-40B4-BE49-F238E27FC236}">
                <a16:creationId xmlns:a16="http://schemas.microsoft.com/office/drawing/2014/main" id="{F579CFDB-C8AB-44C3-8E1D-84098D7F90E5}"/>
              </a:ext>
            </a:extLst>
          </p:cNvPr>
          <p:cNvGraphicFramePr>
            <a:graphicFrameLocks noGrp="1"/>
          </p:cNvGraphicFramePr>
          <p:nvPr>
            <p:extLst>
              <p:ext uri="{D42A27DB-BD31-4B8C-83A1-F6EECF244321}">
                <p14:modId xmlns:p14="http://schemas.microsoft.com/office/powerpoint/2010/main" val="1971632671"/>
              </p:ext>
            </p:extLst>
          </p:nvPr>
        </p:nvGraphicFramePr>
        <p:xfrm>
          <a:off x="3229357" y="3872308"/>
          <a:ext cx="6471631" cy="1749045"/>
        </p:xfrm>
        <a:graphic>
          <a:graphicData uri="http://schemas.openxmlformats.org/drawingml/2006/table">
            <a:tbl>
              <a:tblPr firstRow="1" bandRow="1">
                <a:tableStyleId>{5C22544A-7EE6-4342-B048-85BDC9FD1C3A}</a:tableStyleId>
              </a:tblPr>
              <a:tblGrid>
                <a:gridCol w="3235144">
                  <a:extLst>
                    <a:ext uri="{9D8B030D-6E8A-4147-A177-3AD203B41FA5}">
                      <a16:colId xmlns:a16="http://schemas.microsoft.com/office/drawing/2014/main" val="3706756516"/>
                    </a:ext>
                  </a:extLst>
                </a:gridCol>
                <a:gridCol w="3236487">
                  <a:extLst>
                    <a:ext uri="{9D8B030D-6E8A-4147-A177-3AD203B41FA5}">
                      <a16:colId xmlns:a16="http://schemas.microsoft.com/office/drawing/2014/main" val="668631565"/>
                    </a:ext>
                  </a:extLst>
                </a:gridCol>
              </a:tblGrid>
              <a:tr h="349809">
                <a:tc>
                  <a:txBody>
                    <a:bodyPr/>
                    <a:lstStyle/>
                    <a:p>
                      <a:r>
                        <a:rPr lang="en-US" sz="1600" b="1" i="1">
                          <a:solidFill>
                            <a:schemeClr val="tx1"/>
                          </a:solidFill>
                          <a:latin typeface="Times New Roman" panose="02020603050405020304" pitchFamily="18" charset="0"/>
                          <a:cs typeface="Times New Roman" panose="02020603050405020304" pitchFamily="18" charset="0"/>
                        </a:rPr>
                        <a:t>Giáo viên hướng dẫn</a:t>
                      </a:r>
                    </a:p>
                  </a:txBody>
                  <a:tcPr>
                    <a:noFill/>
                  </a:tcPr>
                </a:tc>
                <a:tc>
                  <a:txBody>
                    <a:bodyPr/>
                    <a:lstStyle/>
                    <a:p>
                      <a:r>
                        <a:rPr lang="en-US" sz="1600" b="0" i="0">
                          <a:solidFill>
                            <a:schemeClr val="tx1"/>
                          </a:solidFill>
                          <a:latin typeface="Times New Roman" panose="02020603050405020304" pitchFamily="18" charset="0"/>
                          <a:cs typeface="Times New Roman" panose="02020603050405020304" pitchFamily="18" charset="0"/>
                        </a:rPr>
                        <a:t>:</a:t>
                      </a:r>
                      <a:r>
                        <a:rPr lang="en-US" sz="1600" b="0" i="1">
                          <a:solidFill>
                            <a:schemeClr val="tx1"/>
                          </a:solidFill>
                          <a:latin typeface="Times New Roman" panose="02020603050405020304" pitchFamily="18" charset="0"/>
                          <a:cs typeface="Times New Roman" panose="02020603050405020304" pitchFamily="18" charset="0"/>
                        </a:rPr>
                        <a:t> TS. Vũ Thị Thúy Nga</a:t>
                      </a:r>
                    </a:p>
                  </a:txBody>
                  <a:tcPr>
                    <a:noFill/>
                  </a:tcPr>
                </a:tc>
                <a:extLst>
                  <a:ext uri="{0D108BD9-81ED-4DB2-BD59-A6C34878D82A}">
                    <a16:rowId xmlns:a16="http://schemas.microsoft.com/office/drawing/2014/main" val="3952020214"/>
                  </a:ext>
                </a:extLst>
              </a:tr>
              <a:tr h="349809">
                <a:tc>
                  <a:txBody>
                    <a:bodyPr/>
                    <a:lstStyle/>
                    <a:p>
                      <a:r>
                        <a:rPr lang="en-US" sz="1600" b="1" i="1">
                          <a:solidFill>
                            <a:schemeClr val="tx1"/>
                          </a:solidFill>
                          <a:latin typeface="Times New Roman" panose="02020603050405020304" pitchFamily="18" charset="0"/>
                          <a:cs typeface="Times New Roman" panose="02020603050405020304" pitchFamily="18" charset="0"/>
                        </a:rPr>
                        <a:t>Sinh viên thực hiện</a:t>
                      </a:r>
                    </a:p>
                  </a:txBody>
                  <a:tcPr>
                    <a:noFill/>
                  </a:tcPr>
                </a:tc>
                <a:tc>
                  <a:txBody>
                    <a:bodyPr/>
                    <a:lstStyle/>
                    <a:p>
                      <a:r>
                        <a:rPr lang="en-US" sz="1600" b="0" i="0">
                          <a:solidFill>
                            <a:schemeClr val="tx1"/>
                          </a:solidFill>
                          <a:latin typeface="Times New Roman" panose="02020603050405020304" pitchFamily="18" charset="0"/>
                          <a:cs typeface="Times New Roman" panose="02020603050405020304" pitchFamily="18" charset="0"/>
                        </a:rPr>
                        <a:t>:</a:t>
                      </a:r>
                      <a:r>
                        <a:rPr lang="en-US" sz="1600" b="0" i="1">
                          <a:solidFill>
                            <a:schemeClr val="tx1"/>
                          </a:solidFill>
                          <a:latin typeface="Times New Roman" panose="02020603050405020304" pitchFamily="18" charset="0"/>
                          <a:cs typeface="Times New Roman" panose="02020603050405020304" pitchFamily="18" charset="0"/>
                        </a:rPr>
                        <a:t> Nguyễn Phúc Khánh – 20162149</a:t>
                      </a:r>
                    </a:p>
                  </a:txBody>
                  <a:tcPr>
                    <a:noFill/>
                  </a:tcPr>
                </a:tc>
                <a:extLst>
                  <a:ext uri="{0D108BD9-81ED-4DB2-BD59-A6C34878D82A}">
                    <a16:rowId xmlns:a16="http://schemas.microsoft.com/office/drawing/2014/main" val="1538141453"/>
                  </a:ext>
                </a:extLst>
              </a:tr>
              <a:tr h="349809">
                <a:tc>
                  <a:txBody>
                    <a:bodyPr/>
                    <a:lstStyle/>
                    <a:p>
                      <a:endParaRPr lang="en-US" sz="1600" b="1" i="1">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r>
                        <a:rPr lang="en-US" sz="1600" b="0" i="0">
                          <a:solidFill>
                            <a:schemeClr val="tx1"/>
                          </a:solidFill>
                          <a:latin typeface="Times New Roman" panose="02020603050405020304" pitchFamily="18" charset="0"/>
                          <a:cs typeface="Times New Roman" panose="02020603050405020304" pitchFamily="18" charset="0"/>
                        </a:rPr>
                        <a:t>:</a:t>
                      </a:r>
                      <a:r>
                        <a:rPr lang="en-US" sz="1600" b="0" i="1">
                          <a:solidFill>
                            <a:schemeClr val="tx1"/>
                          </a:solidFill>
                          <a:latin typeface="Times New Roman" panose="02020603050405020304" pitchFamily="18" charset="0"/>
                          <a:cs typeface="Times New Roman" panose="02020603050405020304" pitchFamily="18" charset="0"/>
                        </a:rPr>
                        <a:t> Đặng Văn Sơn - 20163502</a:t>
                      </a:r>
                    </a:p>
                  </a:txBody>
                  <a:tcPr>
                    <a:noFill/>
                  </a:tcPr>
                </a:tc>
                <a:extLst>
                  <a:ext uri="{0D108BD9-81ED-4DB2-BD59-A6C34878D82A}">
                    <a16:rowId xmlns:a16="http://schemas.microsoft.com/office/drawing/2014/main" val="3991692981"/>
                  </a:ext>
                </a:extLst>
              </a:tr>
              <a:tr h="349809">
                <a:tc>
                  <a:txBody>
                    <a:bodyPr/>
                    <a:lstStyle/>
                    <a:p>
                      <a:r>
                        <a:rPr lang="en-US" sz="1600" b="1" i="1">
                          <a:solidFill>
                            <a:schemeClr val="tx1"/>
                          </a:solidFill>
                          <a:latin typeface="Times New Roman" panose="02020603050405020304" pitchFamily="18" charset="0"/>
                          <a:cs typeface="Times New Roman" panose="02020603050405020304" pitchFamily="18" charset="0"/>
                        </a:rPr>
                        <a:t>Ngành</a:t>
                      </a:r>
                    </a:p>
                  </a:txBody>
                  <a:tcPr>
                    <a:noFill/>
                  </a:tcPr>
                </a:tc>
                <a:tc>
                  <a:txBody>
                    <a:bodyPr/>
                    <a:lstStyle/>
                    <a:p>
                      <a:r>
                        <a:rPr lang="en-US" sz="1600" b="0" i="0">
                          <a:solidFill>
                            <a:schemeClr val="tx1"/>
                          </a:solidFill>
                          <a:latin typeface="Times New Roman" panose="02020603050405020304" pitchFamily="18" charset="0"/>
                          <a:cs typeface="Times New Roman" panose="02020603050405020304" pitchFamily="18" charset="0"/>
                        </a:rPr>
                        <a:t>:</a:t>
                      </a:r>
                      <a:r>
                        <a:rPr lang="en-US" sz="1600" b="0" i="1">
                          <a:solidFill>
                            <a:schemeClr val="tx1"/>
                          </a:solidFill>
                          <a:latin typeface="Times New Roman" panose="02020603050405020304" pitchFamily="18" charset="0"/>
                          <a:cs typeface="Times New Roman" panose="02020603050405020304" pitchFamily="18" charset="0"/>
                        </a:rPr>
                        <a:t> KT Điều khiển &amp; Tự động hóa</a:t>
                      </a:r>
                    </a:p>
                  </a:txBody>
                  <a:tcPr>
                    <a:noFill/>
                  </a:tcPr>
                </a:tc>
                <a:extLst>
                  <a:ext uri="{0D108BD9-81ED-4DB2-BD59-A6C34878D82A}">
                    <a16:rowId xmlns:a16="http://schemas.microsoft.com/office/drawing/2014/main" val="3015129700"/>
                  </a:ext>
                </a:extLst>
              </a:tr>
              <a:tr h="349809">
                <a:tc>
                  <a:txBody>
                    <a:bodyPr/>
                    <a:lstStyle/>
                    <a:p>
                      <a:r>
                        <a:rPr lang="en-US" sz="1600" b="1" i="1">
                          <a:solidFill>
                            <a:schemeClr val="tx1"/>
                          </a:solidFill>
                          <a:latin typeface="Times New Roman" panose="02020603050405020304" pitchFamily="18" charset="0"/>
                          <a:cs typeface="Times New Roman" panose="02020603050405020304" pitchFamily="18" charset="0"/>
                        </a:rPr>
                        <a:t>Chuyên ngành</a:t>
                      </a:r>
                    </a:p>
                  </a:txBody>
                  <a:tcPr>
                    <a:noFill/>
                  </a:tcPr>
                </a:tc>
                <a:tc>
                  <a:txBody>
                    <a:bodyPr/>
                    <a:lstStyle/>
                    <a:p>
                      <a:r>
                        <a:rPr lang="en-US" sz="1600" b="0" i="0">
                          <a:solidFill>
                            <a:schemeClr val="tx1"/>
                          </a:solidFill>
                          <a:latin typeface="Times New Roman" panose="02020603050405020304" pitchFamily="18" charset="0"/>
                          <a:cs typeface="Times New Roman" panose="02020603050405020304" pitchFamily="18" charset="0"/>
                        </a:rPr>
                        <a:t>:</a:t>
                      </a:r>
                      <a:r>
                        <a:rPr lang="en-US" sz="1600" b="0" i="1">
                          <a:solidFill>
                            <a:schemeClr val="tx1"/>
                          </a:solidFill>
                          <a:latin typeface="Times New Roman" panose="02020603050405020304" pitchFamily="18" charset="0"/>
                          <a:cs typeface="Times New Roman" panose="02020603050405020304" pitchFamily="18" charset="0"/>
                        </a:rPr>
                        <a:t> Điều khiển tự động</a:t>
                      </a:r>
                    </a:p>
                  </a:txBody>
                  <a:tcPr>
                    <a:noFill/>
                  </a:tcPr>
                </a:tc>
                <a:extLst>
                  <a:ext uri="{0D108BD9-81ED-4DB2-BD59-A6C34878D82A}">
                    <a16:rowId xmlns:a16="http://schemas.microsoft.com/office/drawing/2014/main" val="692513249"/>
                  </a:ext>
                </a:extLst>
              </a:tr>
            </a:tbl>
          </a:graphicData>
        </a:graphic>
      </p:graphicFrame>
      <p:sp>
        <p:nvSpPr>
          <p:cNvPr id="17" name="TextBox 16">
            <a:extLst>
              <a:ext uri="{FF2B5EF4-FFF2-40B4-BE49-F238E27FC236}">
                <a16:creationId xmlns:a16="http://schemas.microsoft.com/office/drawing/2014/main" id="{4E31C32B-740F-46C9-9260-8C2F91091093}"/>
              </a:ext>
            </a:extLst>
          </p:cNvPr>
          <p:cNvSpPr txBox="1"/>
          <p:nvPr/>
        </p:nvSpPr>
        <p:spPr>
          <a:xfrm>
            <a:off x="5635752" y="6107661"/>
            <a:ext cx="1479892" cy="338554"/>
          </a:xfrm>
          <a:prstGeom prst="rect">
            <a:avLst/>
          </a:prstGeom>
          <a:noFill/>
        </p:spPr>
        <p:txBody>
          <a:bodyPr wrap="none" rtlCol="0">
            <a:spAutoFit/>
          </a:bodyPr>
          <a:lstStyle/>
          <a:p>
            <a:r>
              <a:rPr lang="en-US" sz="1600" b="1">
                <a:solidFill>
                  <a:prstClr val="black"/>
                </a:solidFill>
                <a:latin typeface="Times New Roman" panose="02020603050405020304" pitchFamily="18" charset="0"/>
                <a:cs typeface="Times New Roman" panose="02020603050405020304" pitchFamily="18" charset="0"/>
              </a:rPr>
              <a:t>Hà Nội, 7/2021</a:t>
            </a:r>
          </a:p>
        </p:txBody>
      </p:sp>
      <p:sp>
        <p:nvSpPr>
          <p:cNvPr id="2" name="Slide Number Placeholder 1">
            <a:extLst>
              <a:ext uri="{FF2B5EF4-FFF2-40B4-BE49-F238E27FC236}">
                <a16:creationId xmlns:a16="http://schemas.microsoft.com/office/drawing/2014/main" id="{FDA772AC-D137-49EE-AEC0-19430082A343}"/>
              </a:ext>
            </a:extLst>
          </p:cNvPr>
          <p:cNvSpPr>
            <a:spLocks noGrp="1"/>
          </p:cNvSpPr>
          <p:nvPr>
            <p:ph type="sldNum" sz="quarter" idx="12"/>
          </p:nvPr>
        </p:nvSpPr>
        <p:spPr/>
        <p:txBody>
          <a:bodyPr/>
          <a:lstStyle/>
          <a:p>
            <a:fld id="{A02EBBDA-6239-48A4-BF42-145536EAE284}" type="slidenum">
              <a:rPr lang="en-US" smtClean="0"/>
              <a:t>1</a:t>
            </a:fld>
            <a:endParaRPr lang="en-US"/>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fontScale="90000"/>
          </a:bodyPr>
          <a:lstStyle/>
          <a:p>
            <a:r>
              <a:rPr lang="en-US">
                <a:latin typeface="Times New Roman" panose="02020603050405020304" pitchFamily="18" charset="0"/>
                <a:cs typeface="Times New Roman" panose="02020603050405020304" pitchFamily="18" charset="0"/>
              </a:rPr>
              <a:t>2. Mô hình toán học hệ thống quadrotor</a:t>
            </a:r>
          </a:p>
        </p:txBody>
      </p:sp>
      <p:sp>
        <p:nvSpPr>
          <p:cNvPr id="12" name="TextBox 11">
            <a:extLst>
              <a:ext uri="{FF2B5EF4-FFF2-40B4-BE49-F238E27FC236}">
                <a16:creationId xmlns:a16="http://schemas.microsoft.com/office/drawing/2014/main" id="{E72AABFF-8763-4470-9960-2FB65762D5C8}"/>
              </a:ext>
            </a:extLst>
          </p:cNvPr>
          <p:cNvSpPr txBox="1"/>
          <p:nvPr/>
        </p:nvSpPr>
        <p:spPr>
          <a:xfrm>
            <a:off x="1899636" y="2115313"/>
            <a:ext cx="4690140" cy="3775393"/>
          </a:xfrm>
          <a:prstGeom prst="rect">
            <a:avLst/>
          </a:prstGeom>
          <a:noFill/>
        </p:spPr>
        <p:txBody>
          <a:bodyPr wrap="square" rtlCol="0">
            <a:spAutoFit/>
          </a:bodyPr>
          <a:lstStyle/>
          <a:p>
            <a:pPr marL="285750" indent="-285750">
              <a:spcAft>
                <a:spcPts val="1400"/>
              </a:spcAft>
              <a:buFontTx/>
              <a:buChar char="-"/>
            </a:pPr>
            <a:r>
              <a:rPr lang="en-US" sz="2400">
                <a:latin typeface="Times New Roman" panose="02020603050405020304" pitchFamily="18" charset="0"/>
                <a:cs typeface="Times New Roman" panose="02020603050405020304" pitchFamily="18" charset="0"/>
              </a:rPr>
              <a:t>Thành phần mômen quán tính:</a:t>
            </a:r>
          </a:p>
          <a:p>
            <a:pPr marL="285750" indent="-285750">
              <a:buFontTx/>
              <a:buChar char="-"/>
            </a:pPr>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pPr marL="285750" indent="-285750">
              <a:spcAft>
                <a:spcPts val="1400"/>
              </a:spcAft>
              <a:buFontTx/>
              <a:buChar char="-"/>
            </a:pPr>
            <a:r>
              <a:rPr lang="en-US" sz="2400">
                <a:latin typeface="Times New Roman" panose="02020603050405020304" pitchFamily="18" charset="0"/>
                <a:cs typeface="Times New Roman" panose="02020603050405020304" pitchFamily="18" charset="0"/>
              </a:rPr>
              <a:t>Thành phần lực đẩy                : </a:t>
            </a:r>
          </a:p>
          <a:p>
            <a:pPr marL="285750" indent="-285750">
              <a:buFontTx/>
              <a:buChar char="-"/>
            </a:pPr>
            <a:endParaRPr lang="en-US" sz="2400">
              <a:latin typeface="Times New Roman" panose="02020603050405020304" pitchFamily="18" charset="0"/>
              <a:cs typeface="Times New Roman" panose="02020603050405020304" pitchFamily="18" charset="0"/>
            </a:endParaRPr>
          </a:p>
          <a:p>
            <a:pPr marL="285750" indent="-285750">
              <a:buFontTx/>
              <a:buChar char="-"/>
            </a:pPr>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pPr marL="285750" indent="-285750">
              <a:buFontTx/>
              <a:buChar char="-"/>
            </a:pPr>
            <a:r>
              <a:rPr lang="en-US" sz="2400">
                <a:latin typeface="Times New Roman" panose="02020603050405020304" pitchFamily="18" charset="0"/>
                <a:cs typeface="Times New Roman" panose="02020603050405020304" pitchFamily="18" charset="0"/>
              </a:rPr>
              <a:t>Tín hiệu điều khiển                 :</a:t>
            </a:r>
          </a:p>
        </p:txBody>
      </p:sp>
      <p:graphicFrame>
        <p:nvGraphicFramePr>
          <p:cNvPr id="13" name="Object 12">
            <a:extLst>
              <a:ext uri="{FF2B5EF4-FFF2-40B4-BE49-F238E27FC236}">
                <a16:creationId xmlns:a16="http://schemas.microsoft.com/office/drawing/2014/main" id="{B9CCB004-2EBF-46E9-9EBA-5F03730AB64B}"/>
              </a:ext>
            </a:extLst>
          </p:cNvPr>
          <p:cNvGraphicFramePr>
            <a:graphicFrameLocks noChangeAspect="1"/>
          </p:cNvGraphicFramePr>
          <p:nvPr/>
        </p:nvGraphicFramePr>
        <p:xfrm>
          <a:off x="6385144" y="1212154"/>
          <a:ext cx="2744470" cy="2335719"/>
        </p:xfrm>
        <a:graphic>
          <a:graphicData uri="http://schemas.openxmlformats.org/presentationml/2006/ole">
            <mc:AlternateContent xmlns:mc="http://schemas.openxmlformats.org/markup-compatibility/2006">
              <mc:Choice xmlns:v="urn:schemas-microsoft-com:vml" Requires="v">
                <p:oleObj name="Equation" r:id="rId2" imgW="1790640" imgH="1523880" progId="Equation.DSMT4">
                  <p:embed/>
                </p:oleObj>
              </mc:Choice>
              <mc:Fallback>
                <p:oleObj name="Equation" r:id="rId2" imgW="1790640" imgH="1523880" progId="Equation.DSMT4">
                  <p:embed/>
                  <p:pic>
                    <p:nvPicPr>
                      <p:cNvPr id="13" name="Object 12">
                        <a:extLst>
                          <a:ext uri="{FF2B5EF4-FFF2-40B4-BE49-F238E27FC236}">
                            <a16:creationId xmlns:a16="http://schemas.microsoft.com/office/drawing/2014/main" id="{B9CCB004-2EBF-46E9-9EBA-5F03730AB64B}"/>
                          </a:ext>
                        </a:extLst>
                      </p:cNvPr>
                      <p:cNvPicPr/>
                      <p:nvPr/>
                    </p:nvPicPr>
                    <p:blipFill>
                      <a:blip r:embed="rId3"/>
                      <a:stretch>
                        <a:fillRect/>
                      </a:stretch>
                    </p:blipFill>
                    <p:spPr>
                      <a:xfrm>
                        <a:off x="6385144" y="1212154"/>
                        <a:ext cx="2744470" cy="2335719"/>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9A1AEFFA-26A7-4049-9A62-26E1B0BB1A64}"/>
              </a:ext>
            </a:extLst>
          </p:cNvPr>
          <p:cNvGraphicFramePr>
            <a:graphicFrameLocks noChangeAspect="1"/>
          </p:cNvGraphicFramePr>
          <p:nvPr/>
        </p:nvGraphicFramePr>
        <p:xfrm>
          <a:off x="6463002" y="3872344"/>
          <a:ext cx="2666613" cy="389287"/>
        </p:xfrm>
        <a:graphic>
          <a:graphicData uri="http://schemas.openxmlformats.org/presentationml/2006/ole">
            <mc:AlternateContent xmlns:mc="http://schemas.openxmlformats.org/markup-compatibility/2006">
              <mc:Choice xmlns:v="urn:schemas-microsoft-com:vml" Requires="v">
                <p:oleObj name="Equation" r:id="rId4" imgW="1739880" imgH="253800" progId="Equation.DSMT4">
                  <p:embed/>
                </p:oleObj>
              </mc:Choice>
              <mc:Fallback>
                <p:oleObj name="Equation" r:id="rId4" imgW="1739880" imgH="253800" progId="Equation.DSMT4">
                  <p:embed/>
                  <p:pic>
                    <p:nvPicPr>
                      <p:cNvPr id="14" name="Object 13">
                        <a:extLst>
                          <a:ext uri="{FF2B5EF4-FFF2-40B4-BE49-F238E27FC236}">
                            <a16:creationId xmlns:a16="http://schemas.microsoft.com/office/drawing/2014/main" id="{9A1AEFFA-26A7-4049-9A62-26E1B0BB1A64}"/>
                          </a:ext>
                        </a:extLst>
                      </p:cNvPr>
                      <p:cNvPicPr/>
                      <p:nvPr/>
                    </p:nvPicPr>
                    <p:blipFill>
                      <a:blip r:embed="rId5"/>
                      <a:stretch>
                        <a:fillRect/>
                      </a:stretch>
                    </p:blipFill>
                    <p:spPr>
                      <a:xfrm>
                        <a:off x="6463002" y="3872344"/>
                        <a:ext cx="2666613" cy="38928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3A115022-BE61-48E7-B2C4-804924804ADE}"/>
              </a:ext>
            </a:extLst>
          </p:cNvPr>
          <p:cNvGraphicFramePr>
            <a:graphicFrameLocks noChangeAspect="1"/>
          </p:cNvGraphicFramePr>
          <p:nvPr/>
        </p:nvGraphicFramePr>
        <p:xfrm>
          <a:off x="6463002" y="5079062"/>
          <a:ext cx="3659293" cy="1206788"/>
        </p:xfrm>
        <a:graphic>
          <a:graphicData uri="http://schemas.openxmlformats.org/presentationml/2006/ole">
            <mc:AlternateContent xmlns:mc="http://schemas.openxmlformats.org/markup-compatibility/2006">
              <mc:Choice xmlns:v="urn:schemas-microsoft-com:vml" Requires="v">
                <p:oleObj name="Equation" r:id="rId6" imgW="2387520" imgH="787320" progId="Equation.DSMT4">
                  <p:embed/>
                </p:oleObj>
              </mc:Choice>
              <mc:Fallback>
                <p:oleObj name="Equation" r:id="rId6" imgW="2387520" imgH="787320" progId="Equation.DSMT4">
                  <p:embed/>
                  <p:pic>
                    <p:nvPicPr>
                      <p:cNvPr id="15" name="Object 14">
                        <a:extLst>
                          <a:ext uri="{FF2B5EF4-FFF2-40B4-BE49-F238E27FC236}">
                            <a16:creationId xmlns:a16="http://schemas.microsoft.com/office/drawing/2014/main" id="{3A115022-BE61-48E7-B2C4-804924804ADE}"/>
                          </a:ext>
                        </a:extLst>
                      </p:cNvPr>
                      <p:cNvPicPr/>
                      <p:nvPr/>
                    </p:nvPicPr>
                    <p:blipFill>
                      <a:blip r:embed="rId7"/>
                      <a:stretch>
                        <a:fillRect/>
                      </a:stretch>
                    </p:blipFill>
                    <p:spPr>
                      <a:xfrm>
                        <a:off x="6463002" y="5079062"/>
                        <a:ext cx="3659293" cy="12067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95A960B1-3E4F-40AE-8DB3-D1A92F6D5A52}"/>
              </a:ext>
            </a:extLst>
          </p:cNvPr>
          <p:cNvSpPr>
            <a:spLocks noGrp="1"/>
          </p:cNvSpPr>
          <p:nvPr>
            <p:ph type="sldNum" sz="quarter" idx="12"/>
          </p:nvPr>
        </p:nvSpPr>
        <p:spPr/>
        <p:txBody>
          <a:bodyPr/>
          <a:lstStyle/>
          <a:p>
            <a:fld id="{A02EBBDA-6239-48A4-BF42-145536EAE284}" type="slidenum">
              <a:rPr lang="en-US" smtClean="0"/>
              <a:t>10</a:t>
            </a:fld>
            <a:endParaRPr lang="en-US"/>
          </a:p>
        </p:txBody>
      </p:sp>
      <p:sp>
        <p:nvSpPr>
          <p:cNvPr id="4" name="TextBox 3">
            <a:extLst>
              <a:ext uri="{FF2B5EF4-FFF2-40B4-BE49-F238E27FC236}">
                <a16:creationId xmlns:a16="http://schemas.microsoft.com/office/drawing/2014/main" id="{59F2E843-F072-4142-A05F-A6618395663D}"/>
              </a:ext>
            </a:extLst>
          </p:cNvPr>
          <p:cNvSpPr txBox="1"/>
          <p:nvPr/>
        </p:nvSpPr>
        <p:spPr>
          <a:xfrm>
            <a:off x="10532482" y="2195347"/>
            <a:ext cx="1447060" cy="369332"/>
          </a:xfrm>
          <a:prstGeom prst="rect">
            <a:avLst/>
          </a:prstGeom>
          <a:noFill/>
        </p:spPr>
        <p:txBody>
          <a:bodyPr wrap="square" rtlCol="0">
            <a:spAutoFit/>
          </a:bodyPr>
          <a:lstStyle/>
          <a:p>
            <a:r>
              <a:rPr lang="en-US"/>
              <a:t>(2.3)</a:t>
            </a:r>
          </a:p>
        </p:txBody>
      </p:sp>
      <p:sp>
        <p:nvSpPr>
          <p:cNvPr id="5" name="TextBox 4">
            <a:extLst>
              <a:ext uri="{FF2B5EF4-FFF2-40B4-BE49-F238E27FC236}">
                <a16:creationId xmlns:a16="http://schemas.microsoft.com/office/drawing/2014/main" id="{E80A011E-EFC0-4E48-A565-48488B96DA08}"/>
              </a:ext>
            </a:extLst>
          </p:cNvPr>
          <p:cNvSpPr txBox="1"/>
          <p:nvPr/>
        </p:nvSpPr>
        <p:spPr>
          <a:xfrm>
            <a:off x="10532482" y="3888020"/>
            <a:ext cx="1048859" cy="369332"/>
          </a:xfrm>
          <a:prstGeom prst="rect">
            <a:avLst/>
          </a:prstGeom>
          <a:noFill/>
        </p:spPr>
        <p:txBody>
          <a:bodyPr wrap="square" rtlCol="0">
            <a:spAutoFit/>
          </a:bodyPr>
          <a:lstStyle/>
          <a:p>
            <a:r>
              <a:rPr lang="en-US"/>
              <a:t>(2.4)</a:t>
            </a:r>
          </a:p>
        </p:txBody>
      </p:sp>
      <p:sp>
        <p:nvSpPr>
          <p:cNvPr id="6" name="TextBox 5">
            <a:extLst>
              <a:ext uri="{FF2B5EF4-FFF2-40B4-BE49-F238E27FC236}">
                <a16:creationId xmlns:a16="http://schemas.microsoft.com/office/drawing/2014/main" id="{52D16F8A-61B7-48B9-AB1D-850A29641997}"/>
              </a:ext>
            </a:extLst>
          </p:cNvPr>
          <p:cNvSpPr txBox="1"/>
          <p:nvPr/>
        </p:nvSpPr>
        <p:spPr>
          <a:xfrm>
            <a:off x="10532482" y="5122187"/>
            <a:ext cx="701336" cy="369332"/>
          </a:xfrm>
          <a:prstGeom prst="rect">
            <a:avLst/>
          </a:prstGeom>
          <a:noFill/>
        </p:spPr>
        <p:txBody>
          <a:bodyPr wrap="square" rtlCol="0">
            <a:spAutoFit/>
          </a:bodyPr>
          <a:lstStyle/>
          <a:p>
            <a:r>
              <a:rPr lang="en-US"/>
              <a:t>(2.5)</a:t>
            </a:r>
          </a:p>
        </p:txBody>
      </p:sp>
    </p:spTree>
    <p:extLst>
      <p:ext uri="{BB962C8B-B14F-4D97-AF65-F5344CB8AC3E}">
        <p14:creationId xmlns:p14="http://schemas.microsoft.com/office/powerpoint/2010/main" val="812315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 Thiết kế điều khiển và mô phỏng</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8"/>
            <a:ext cx="8802167" cy="3200876"/>
          </a:xfrm>
          <a:prstGeom prst="rect">
            <a:avLst/>
          </a:prstGeom>
          <a:noFill/>
        </p:spPr>
        <p:txBody>
          <a:bodyPr wrap="square" rtlCol="0">
            <a:spAutoFit/>
          </a:bodyPr>
          <a:lstStyle/>
          <a:p>
            <a:pPr algn="just">
              <a:spcAft>
                <a:spcPts val="600"/>
              </a:spcAft>
            </a:pPr>
            <a:r>
              <a:rPr lang="en-US" sz="2800">
                <a:latin typeface="Times New Roman" panose="02020603050405020304" pitchFamily="18" charset="0"/>
                <a:cs typeface="Times New Roman" panose="02020603050405020304" pitchFamily="18" charset="0"/>
              </a:rPr>
              <a:t>Yêu cầu thiết kế:</a:t>
            </a:r>
          </a:p>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Cân bằng và bám góc roll (</a:t>
            </a:r>
            <a:r>
              <a:rPr lang="el-GR" sz="2400">
                <a:latin typeface="Times New Roman" panose="02020603050405020304" pitchFamily="18" charset="0"/>
                <a:cs typeface="Times New Roman" panose="02020603050405020304" pitchFamily="18" charset="0"/>
              </a:rPr>
              <a:t>ϕ</a:t>
            </a:r>
            <a:r>
              <a:rPr lang="en-US" sz="2400">
                <a:latin typeface="Times New Roman" panose="02020603050405020304" pitchFamily="18" charset="0"/>
                <a:cs typeface="Times New Roman" panose="02020603050405020304" pitchFamily="18" charset="0"/>
              </a:rPr>
              <a:t>)</a:t>
            </a:r>
          </a:p>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Cân bằng và bám góc Pitch (</a:t>
            </a:r>
            <a:r>
              <a:rPr lang="el-GR" sz="2400">
                <a:latin typeface="Times New Roman" panose="02020603050405020304" pitchFamily="18" charset="0"/>
                <a:cs typeface="Times New Roman" panose="02020603050405020304" pitchFamily="18" charset="0"/>
              </a:rPr>
              <a:t>θ</a:t>
            </a:r>
            <a:r>
              <a:rPr lang="en-US" sz="2400">
                <a:latin typeface="Times New Roman" panose="02020603050405020304" pitchFamily="18" charset="0"/>
                <a:cs typeface="Times New Roman" panose="02020603050405020304" pitchFamily="18" charset="0"/>
              </a:rPr>
              <a:t>)</a:t>
            </a:r>
          </a:p>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Cân bằng và bám góc Yaw (</a:t>
            </a:r>
            <a:r>
              <a:rPr lang="el-GR" sz="2400">
                <a:latin typeface="Times New Roman" panose="02020603050405020304" pitchFamily="18" charset="0"/>
                <a:cs typeface="Times New Roman" panose="02020603050405020304" pitchFamily="18" charset="0"/>
              </a:rPr>
              <a:t>ψ</a:t>
            </a:r>
            <a:r>
              <a:rPr lang="en-US" sz="2400">
                <a:latin typeface="Times New Roman" panose="02020603050405020304" pitchFamily="18" charset="0"/>
                <a:cs typeface="Times New Roman" panose="02020603050405020304" pitchFamily="18" charset="0"/>
              </a:rPr>
              <a:t>)</a:t>
            </a: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algn="just">
              <a:spcAft>
                <a:spcPts val="600"/>
              </a:spcAft>
            </a:pPr>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8D2901A-A7D4-4C88-8CC8-7C9ADA85405B}"/>
              </a:ext>
            </a:extLst>
          </p:cNvPr>
          <p:cNvSpPr>
            <a:spLocks noGrp="1"/>
          </p:cNvSpPr>
          <p:nvPr>
            <p:ph type="sldNum" sz="quarter" idx="12"/>
          </p:nvPr>
        </p:nvSpPr>
        <p:spPr/>
        <p:txBody>
          <a:bodyPr/>
          <a:lstStyle/>
          <a:p>
            <a:fld id="{A02EBBDA-6239-48A4-BF42-145536EAE284}" type="slidenum">
              <a:rPr lang="en-US" smtClean="0"/>
              <a:t>11</a:t>
            </a:fld>
            <a:endParaRPr lang="en-US"/>
          </a:p>
        </p:txBody>
      </p:sp>
    </p:spTree>
    <p:extLst>
      <p:ext uri="{BB962C8B-B14F-4D97-AF65-F5344CB8AC3E}">
        <p14:creationId xmlns:p14="http://schemas.microsoft.com/office/powerpoint/2010/main" val="391160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3.1 Thiết kế điều khiển</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8"/>
            <a:ext cx="8802167" cy="2308324"/>
          </a:xfrm>
          <a:prstGeom prst="rect">
            <a:avLst/>
          </a:prstGeom>
          <a:noFill/>
        </p:spPr>
        <p:txBody>
          <a:bodyPr wrap="square" rtlCol="0">
            <a:spAutoFit/>
          </a:bodyPr>
          <a:lstStyle/>
          <a:p>
            <a:pPr algn="just">
              <a:spcAft>
                <a:spcPts val="600"/>
              </a:spcAft>
            </a:pPr>
            <a:r>
              <a:rPr lang="en-US" sz="2800">
                <a:latin typeface="Times New Roman" panose="02020603050405020304" pitchFamily="18" charset="0"/>
                <a:cs typeface="Times New Roman" panose="02020603050405020304" pitchFamily="18" charset="0"/>
              </a:rPr>
              <a:t>Điều kiện đơn giản hóa mô hình:</a:t>
            </a:r>
          </a:p>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Máy bay ở trạng thái hover</a:t>
            </a:r>
          </a:p>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Bỏ qua hiện tượng gyro</a:t>
            </a:r>
          </a:p>
          <a:p>
            <a:pPr algn="just">
              <a:spcAft>
                <a:spcPts val="600"/>
              </a:spcAft>
            </a:pPr>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p:txBody>
      </p:sp>
      <p:sp>
        <p:nvSpPr>
          <p:cNvPr id="3" name="Arrow: Right 2">
            <a:extLst>
              <a:ext uri="{FF2B5EF4-FFF2-40B4-BE49-F238E27FC236}">
                <a16:creationId xmlns:a16="http://schemas.microsoft.com/office/drawing/2014/main" id="{32E7E23C-0A23-495A-8C99-3D589BBE6DE5}"/>
              </a:ext>
            </a:extLst>
          </p:cNvPr>
          <p:cNvSpPr/>
          <p:nvPr/>
        </p:nvSpPr>
        <p:spPr>
          <a:xfrm>
            <a:off x="2092960" y="3035072"/>
            <a:ext cx="667544" cy="2161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D6E4A4-5ADF-474A-8FDD-9A07E314648A}"/>
              </a:ext>
            </a:extLst>
          </p:cNvPr>
          <p:cNvSpPr txBox="1"/>
          <p:nvPr/>
        </p:nvSpPr>
        <p:spPr>
          <a:xfrm>
            <a:off x="2760505" y="2852401"/>
            <a:ext cx="4277133" cy="523220"/>
          </a:xfrm>
          <a:prstGeom prst="rect">
            <a:avLst/>
          </a:prstGeom>
          <a:noFill/>
        </p:spPr>
        <p:txBody>
          <a:bodyPr wrap="none" rtlCol="0">
            <a:spAutoFit/>
          </a:bodyPr>
          <a:lstStyle/>
          <a:p>
            <a:r>
              <a:rPr lang="en-US" sz="2800">
                <a:latin typeface="Times New Roman" panose="02020603050405020304" pitchFamily="18" charset="0"/>
                <a:cs typeface="Times New Roman" panose="02020603050405020304" pitchFamily="18" charset="0"/>
              </a:rPr>
              <a:t>Bỏ qua thành phần tích chéo</a:t>
            </a:r>
            <a:endParaRPr lang="en-US"/>
          </a:p>
        </p:txBody>
      </p:sp>
      <p:graphicFrame>
        <p:nvGraphicFramePr>
          <p:cNvPr id="9" name="Object 8">
            <a:extLst>
              <a:ext uri="{FF2B5EF4-FFF2-40B4-BE49-F238E27FC236}">
                <a16:creationId xmlns:a16="http://schemas.microsoft.com/office/drawing/2014/main" id="{1002DA1C-38D3-44A7-B41A-B48CFE2770CD}"/>
              </a:ext>
            </a:extLst>
          </p:cNvPr>
          <p:cNvGraphicFramePr>
            <a:graphicFrameLocks noChangeAspect="1"/>
          </p:cNvGraphicFramePr>
          <p:nvPr/>
        </p:nvGraphicFramePr>
        <p:xfrm>
          <a:off x="6998202" y="2876951"/>
          <a:ext cx="1567883" cy="484619"/>
        </p:xfrm>
        <a:graphic>
          <a:graphicData uri="http://schemas.openxmlformats.org/presentationml/2006/ole">
            <mc:AlternateContent xmlns:mc="http://schemas.openxmlformats.org/markup-compatibility/2006">
              <mc:Choice xmlns:v="urn:schemas-microsoft-com:vml" Requires="v">
                <p:oleObj name="Equation" r:id="rId2" imgW="698400" imgH="215640" progId="Equation.DSMT4">
                  <p:embed/>
                </p:oleObj>
              </mc:Choice>
              <mc:Fallback>
                <p:oleObj name="Equation" r:id="rId2" imgW="698400" imgH="215640" progId="Equation.DSMT4">
                  <p:embed/>
                  <p:pic>
                    <p:nvPicPr>
                      <p:cNvPr id="9" name="Object 8">
                        <a:extLst>
                          <a:ext uri="{FF2B5EF4-FFF2-40B4-BE49-F238E27FC236}">
                            <a16:creationId xmlns:a16="http://schemas.microsoft.com/office/drawing/2014/main" id="{1002DA1C-38D3-44A7-B41A-B48CFE2770CD}"/>
                          </a:ext>
                        </a:extLst>
                      </p:cNvPr>
                      <p:cNvPicPr/>
                      <p:nvPr/>
                    </p:nvPicPr>
                    <p:blipFill>
                      <a:blip r:embed="rId3"/>
                      <a:stretch>
                        <a:fillRect/>
                      </a:stretch>
                    </p:blipFill>
                    <p:spPr>
                      <a:xfrm>
                        <a:off x="6998202" y="2876951"/>
                        <a:ext cx="1567883" cy="484619"/>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8A193726-F2BD-491B-B233-930991755A23}"/>
              </a:ext>
            </a:extLst>
          </p:cNvPr>
          <p:cNvSpPr txBox="1"/>
          <p:nvPr/>
        </p:nvSpPr>
        <p:spPr>
          <a:xfrm>
            <a:off x="2760504" y="3494210"/>
            <a:ext cx="4927952" cy="523220"/>
          </a:xfrm>
          <a:prstGeom prst="rect">
            <a:avLst/>
          </a:prstGeom>
          <a:noFill/>
        </p:spPr>
        <p:txBody>
          <a:bodyPr wrap="none" rtlCol="0">
            <a:spAutoFit/>
          </a:bodyPr>
          <a:lstStyle/>
          <a:p>
            <a:r>
              <a:rPr lang="en-US" sz="2800">
                <a:latin typeface="Times New Roman" panose="02020603050405020304" pitchFamily="18" charset="0"/>
                <a:cs typeface="Times New Roman" panose="02020603050405020304" pitchFamily="18" charset="0"/>
              </a:rPr>
              <a:t>Mô hình đơn giản của quadrotor:</a:t>
            </a:r>
            <a:endParaRPr lang="en-US"/>
          </a:p>
        </p:txBody>
      </p:sp>
      <p:graphicFrame>
        <p:nvGraphicFramePr>
          <p:cNvPr id="14" name="Object 13">
            <a:extLst>
              <a:ext uri="{FF2B5EF4-FFF2-40B4-BE49-F238E27FC236}">
                <a16:creationId xmlns:a16="http://schemas.microsoft.com/office/drawing/2014/main" id="{E487DFD5-C413-4E8E-98CE-2378829EEAAA}"/>
              </a:ext>
            </a:extLst>
          </p:cNvPr>
          <p:cNvGraphicFramePr>
            <a:graphicFrameLocks noChangeAspect="1"/>
          </p:cNvGraphicFramePr>
          <p:nvPr/>
        </p:nvGraphicFramePr>
        <p:xfrm>
          <a:off x="4766472" y="4140407"/>
          <a:ext cx="3117688" cy="2424869"/>
        </p:xfrm>
        <a:graphic>
          <a:graphicData uri="http://schemas.openxmlformats.org/presentationml/2006/ole">
            <mc:AlternateContent xmlns:mc="http://schemas.openxmlformats.org/markup-compatibility/2006">
              <mc:Choice xmlns:v="urn:schemas-microsoft-com:vml" Requires="v">
                <p:oleObj name="Equation" r:id="rId4" imgW="1828800" imgH="1422360" progId="Equation.DSMT4">
                  <p:embed/>
                </p:oleObj>
              </mc:Choice>
              <mc:Fallback>
                <p:oleObj name="Equation" r:id="rId4" imgW="1828800" imgH="1422360" progId="Equation.DSMT4">
                  <p:embed/>
                  <p:pic>
                    <p:nvPicPr>
                      <p:cNvPr id="14" name="Object 13">
                        <a:extLst>
                          <a:ext uri="{FF2B5EF4-FFF2-40B4-BE49-F238E27FC236}">
                            <a16:creationId xmlns:a16="http://schemas.microsoft.com/office/drawing/2014/main" id="{E487DFD5-C413-4E8E-98CE-2378829EEAAA}"/>
                          </a:ext>
                        </a:extLst>
                      </p:cNvPr>
                      <p:cNvPicPr/>
                      <p:nvPr/>
                    </p:nvPicPr>
                    <p:blipFill>
                      <a:blip r:embed="rId5"/>
                      <a:stretch>
                        <a:fillRect/>
                      </a:stretch>
                    </p:blipFill>
                    <p:spPr>
                      <a:xfrm>
                        <a:off x="4766472" y="4140407"/>
                        <a:ext cx="3117688" cy="2424869"/>
                      </a:xfrm>
                      <a:prstGeom prst="rect">
                        <a:avLst/>
                      </a:prstGeom>
                    </p:spPr>
                  </p:pic>
                </p:oleObj>
              </mc:Fallback>
            </mc:AlternateContent>
          </a:graphicData>
        </a:graphic>
      </p:graphicFrame>
      <p:sp>
        <p:nvSpPr>
          <p:cNvPr id="15" name="Arrow: Right 14">
            <a:extLst>
              <a:ext uri="{FF2B5EF4-FFF2-40B4-BE49-F238E27FC236}">
                <a16:creationId xmlns:a16="http://schemas.microsoft.com/office/drawing/2014/main" id="{5E24B953-8F12-4137-9C54-5F534415BEBB}"/>
              </a:ext>
            </a:extLst>
          </p:cNvPr>
          <p:cNvSpPr/>
          <p:nvPr/>
        </p:nvSpPr>
        <p:spPr>
          <a:xfrm>
            <a:off x="2092960" y="3647756"/>
            <a:ext cx="667544" cy="2161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A4694DE-2CCA-4E8C-9FE5-1E57886B81F6}"/>
              </a:ext>
            </a:extLst>
          </p:cNvPr>
          <p:cNvSpPr>
            <a:spLocks noGrp="1"/>
          </p:cNvSpPr>
          <p:nvPr>
            <p:ph type="sldNum" sz="quarter" idx="12"/>
          </p:nvPr>
        </p:nvSpPr>
        <p:spPr/>
        <p:txBody>
          <a:bodyPr/>
          <a:lstStyle/>
          <a:p>
            <a:fld id="{A02EBBDA-6239-48A4-BF42-145536EAE284}" type="slidenum">
              <a:rPr lang="en-US" smtClean="0"/>
              <a:t>12</a:t>
            </a:fld>
            <a:endParaRPr lang="en-US"/>
          </a:p>
        </p:txBody>
      </p:sp>
      <p:sp>
        <p:nvSpPr>
          <p:cNvPr id="6" name="TextBox 5">
            <a:extLst>
              <a:ext uri="{FF2B5EF4-FFF2-40B4-BE49-F238E27FC236}">
                <a16:creationId xmlns:a16="http://schemas.microsoft.com/office/drawing/2014/main" id="{9E28E7C3-FF91-4773-90F3-4E958377B090}"/>
              </a:ext>
            </a:extLst>
          </p:cNvPr>
          <p:cNvSpPr txBox="1"/>
          <p:nvPr/>
        </p:nvSpPr>
        <p:spPr>
          <a:xfrm>
            <a:off x="8610600" y="4971495"/>
            <a:ext cx="835241" cy="369332"/>
          </a:xfrm>
          <a:prstGeom prst="rect">
            <a:avLst/>
          </a:prstGeom>
          <a:noFill/>
        </p:spPr>
        <p:txBody>
          <a:bodyPr wrap="square" rtlCol="0">
            <a:spAutoFit/>
          </a:bodyPr>
          <a:lstStyle/>
          <a:p>
            <a:r>
              <a:rPr lang="en-US"/>
              <a:t>(2.6)</a:t>
            </a:r>
          </a:p>
        </p:txBody>
      </p:sp>
    </p:spTree>
    <p:extLst>
      <p:ext uri="{BB962C8B-B14F-4D97-AF65-F5344CB8AC3E}">
        <p14:creationId xmlns:p14="http://schemas.microsoft.com/office/powerpoint/2010/main" val="2041813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3.1 Thiết kế điều khiển</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8"/>
            <a:ext cx="8802167" cy="2446824"/>
          </a:xfrm>
          <a:prstGeom prst="rect">
            <a:avLst/>
          </a:prstGeom>
          <a:noFill/>
        </p:spPr>
        <p:txBody>
          <a:bodyPr wrap="square" rtlCol="0">
            <a:spAutoFit/>
          </a:bodyPr>
          <a:lstStyle/>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Giả thiết các góc                  là các giá trị góc đặt.</a:t>
            </a:r>
          </a:p>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                     </a:t>
            </a:r>
          </a:p>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Đặt các biến sau:</a:t>
            </a:r>
          </a:p>
          <a:p>
            <a:pPr marL="342900" indent="-342900" algn="just">
              <a:buFont typeface="Arial" panose="020B0604020202020204" pitchFamily="34" charset="0"/>
              <a:buChar char="•"/>
            </a:pPr>
            <a:endParaRPr lang="en-US"/>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A0113C75-77F8-4C24-85E6-492F2677159B}"/>
              </a:ext>
            </a:extLst>
          </p:cNvPr>
          <p:cNvGraphicFramePr>
            <a:graphicFrameLocks noChangeAspect="1"/>
          </p:cNvGraphicFramePr>
          <p:nvPr/>
        </p:nvGraphicFramePr>
        <p:xfrm>
          <a:off x="4463240" y="1285528"/>
          <a:ext cx="1105456" cy="423366"/>
        </p:xfrm>
        <a:graphic>
          <a:graphicData uri="http://schemas.openxmlformats.org/presentationml/2006/ole">
            <mc:AlternateContent xmlns:mc="http://schemas.openxmlformats.org/markup-compatibility/2006">
              <mc:Choice xmlns:v="urn:schemas-microsoft-com:vml" Requires="v">
                <p:oleObj name="Equation" r:id="rId2" imgW="596880" imgH="228600" progId="Equation.DSMT4">
                  <p:embed/>
                </p:oleObj>
              </mc:Choice>
              <mc:Fallback>
                <p:oleObj name="Equation" r:id="rId2" imgW="596880" imgH="228600" progId="Equation.DSMT4">
                  <p:embed/>
                  <p:pic>
                    <p:nvPicPr>
                      <p:cNvPr id="3" name="Object 2">
                        <a:extLst>
                          <a:ext uri="{FF2B5EF4-FFF2-40B4-BE49-F238E27FC236}">
                            <a16:creationId xmlns:a16="http://schemas.microsoft.com/office/drawing/2014/main" id="{A0113C75-77F8-4C24-85E6-492F2677159B}"/>
                          </a:ext>
                        </a:extLst>
                      </p:cNvPr>
                      <p:cNvPicPr/>
                      <p:nvPr/>
                    </p:nvPicPr>
                    <p:blipFill>
                      <a:blip r:embed="rId3"/>
                      <a:stretch>
                        <a:fillRect/>
                      </a:stretch>
                    </p:blipFill>
                    <p:spPr>
                      <a:xfrm>
                        <a:off x="4463240" y="1285528"/>
                        <a:ext cx="1105456" cy="423366"/>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DAF71369-6A02-4E1B-B53C-257A12DE84CF}"/>
              </a:ext>
            </a:extLst>
          </p:cNvPr>
          <p:cNvGraphicFramePr>
            <a:graphicFrameLocks noChangeAspect="1"/>
          </p:cNvGraphicFramePr>
          <p:nvPr/>
        </p:nvGraphicFramePr>
        <p:xfrm>
          <a:off x="2251248" y="1708895"/>
          <a:ext cx="1826578" cy="394375"/>
        </p:xfrm>
        <a:graphic>
          <a:graphicData uri="http://schemas.openxmlformats.org/presentationml/2006/ole">
            <mc:AlternateContent xmlns:mc="http://schemas.openxmlformats.org/markup-compatibility/2006">
              <mc:Choice xmlns:v="urn:schemas-microsoft-com:vml" Requires="v">
                <p:oleObj name="Equation" r:id="rId4" imgW="1117440" imgH="241200" progId="Equation.DSMT4">
                  <p:embed/>
                </p:oleObj>
              </mc:Choice>
              <mc:Fallback>
                <p:oleObj name="Equation" r:id="rId4" imgW="1117440" imgH="241200" progId="Equation.DSMT4">
                  <p:embed/>
                  <p:pic>
                    <p:nvPicPr>
                      <p:cNvPr id="4" name="Object 3">
                        <a:extLst>
                          <a:ext uri="{FF2B5EF4-FFF2-40B4-BE49-F238E27FC236}">
                            <a16:creationId xmlns:a16="http://schemas.microsoft.com/office/drawing/2014/main" id="{DAF71369-6A02-4E1B-B53C-257A12DE84CF}"/>
                          </a:ext>
                        </a:extLst>
                      </p:cNvPr>
                      <p:cNvPicPr/>
                      <p:nvPr/>
                    </p:nvPicPr>
                    <p:blipFill>
                      <a:blip r:embed="rId5"/>
                      <a:stretch>
                        <a:fillRect/>
                      </a:stretch>
                    </p:blipFill>
                    <p:spPr>
                      <a:xfrm>
                        <a:off x="2251248" y="1708895"/>
                        <a:ext cx="1826578" cy="39437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E5C614E8-C9C9-4B4E-93A3-3DE414D71DAF}"/>
              </a:ext>
            </a:extLst>
          </p:cNvPr>
          <p:cNvGraphicFramePr>
            <a:graphicFrameLocks noChangeAspect="1"/>
          </p:cNvGraphicFramePr>
          <p:nvPr>
            <p:extLst>
              <p:ext uri="{D42A27DB-BD31-4B8C-83A1-F6EECF244321}">
                <p14:modId xmlns:p14="http://schemas.microsoft.com/office/powerpoint/2010/main" val="3624901584"/>
              </p:ext>
            </p:extLst>
          </p:nvPr>
        </p:nvGraphicFramePr>
        <p:xfrm>
          <a:off x="4758412" y="2512868"/>
          <a:ext cx="2968268" cy="3798284"/>
        </p:xfrm>
        <a:graphic>
          <a:graphicData uri="http://schemas.openxmlformats.org/presentationml/2006/ole">
            <mc:AlternateContent xmlns:mc="http://schemas.openxmlformats.org/markup-compatibility/2006">
              <mc:Choice xmlns:v="urn:schemas-microsoft-com:vml" Requires="v">
                <p:oleObj name="Equation" r:id="rId6" imgW="1713886" imgH="2193741" progId="Equation.DSMT4">
                  <p:embed/>
                </p:oleObj>
              </mc:Choice>
              <mc:Fallback>
                <p:oleObj name="Equation" r:id="rId6" imgW="1713886" imgH="2193741" progId="Equation.DSMT4">
                  <p:embed/>
                  <p:pic>
                    <p:nvPicPr>
                      <p:cNvPr id="7" name="Object 6">
                        <a:extLst>
                          <a:ext uri="{FF2B5EF4-FFF2-40B4-BE49-F238E27FC236}">
                            <a16:creationId xmlns:a16="http://schemas.microsoft.com/office/drawing/2014/main" id="{E5C614E8-C9C9-4B4E-93A3-3DE414D71DAF}"/>
                          </a:ext>
                        </a:extLst>
                      </p:cNvPr>
                      <p:cNvPicPr/>
                      <p:nvPr/>
                    </p:nvPicPr>
                    <p:blipFill>
                      <a:blip r:embed="rId7"/>
                      <a:stretch>
                        <a:fillRect/>
                      </a:stretch>
                    </p:blipFill>
                    <p:spPr>
                      <a:xfrm>
                        <a:off x="4758412" y="2512868"/>
                        <a:ext cx="2968268" cy="3798284"/>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1CA5FE9-308C-447F-972D-E7195AA9CF7E}"/>
              </a:ext>
            </a:extLst>
          </p:cNvPr>
          <p:cNvSpPr>
            <a:spLocks noGrp="1"/>
          </p:cNvSpPr>
          <p:nvPr>
            <p:ph type="sldNum" sz="quarter" idx="12"/>
          </p:nvPr>
        </p:nvSpPr>
        <p:spPr/>
        <p:txBody>
          <a:bodyPr/>
          <a:lstStyle/>
          <a:p>
            <a:fld id="{A02EBBDA-6239-48A4-BF42-145536EAE284}" type="slidenum">
              <a:rPr lang="en-US" smtClean="0"/>
              <a:t>13</a:t>
            </a:fld>
            <a:endParaRPr lang="en-US"/>
          </a:p>
        </p:txBody>
      </p:sp>
      <p:sp>
        <p:nvSpPr>
          <p:cNvPr id="6" name="TextBox 5">
            <a:extLst>
              <a:ext uri="{FF2B5EF4-FFF2-40B4-BE49-F238E27FC236}">
                <a16:creationId xmlns:a16="http://schemas.microsoft.com/office/drawing/2014/main" id="{3152301C-F925-4076-8C92-427BFB11F2D3}"/>
              </a:ext>
            </a:extLst>
          </p:cNvPr>
          <p:cNvSpPr txBox="1"/>
          <p:nvPr/>
        </p:nvSpPr>
        <p:spPr>
          <a:xfrm>
            <a:off x="8984202" y="3808520"/>
            <a:ext cx="692458" cy="369332"/>
          </a:xfrm>
          <a:prstGeom prst="rect">
            <a:avLst/>
          </a:prstGeom>
          <a:noFill/>
        </p:spPr>
        <p:txBody>
          <a:bodyPr wrap="square" rtlCol="0">
            <a:spAutoFit/>
          </a:bodyPr>
          <a:lstStyle/>
          <a:p>
            <a:r>
              <a:rPr lang="en-US"/>
              <a:t>(3.1)</a:t>
            </a:r>
          </a:p>
        </p:txBody>
      </p:sp>
    </p:spTree>
    <p:extLst>
      <p:ext uri="{BB962C8B-B14F-4D97-AF65-F5344CB8AC3E}">
        <p14:creationId xmlns:p14="http://schemas.microsoft.com/office/powerpoint/2010/main" val="825943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3.1 Thiết kế điều khiển</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8"/>
            <a:ext cx="8802167" cy="4231928"/>
          </a:xfrm>
          <a:prstGeom prst="rect">
            <a:avLst/>
          </a:prstGeom>
          <a:noFill/>
        </p:spPr>
        <p:txBody>
          <a:bodyPr wrap="square" rtlCol="0">
            <a:spAutoFit/>
          </a:bodyPr>
          <a:lstStyle/>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Chọn hàm Lyaponov:</a:t>
            </a: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Đạo hàm V ta có: </a:t>
            </a: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algn="just">
              <a:spcAft>
                <a:spcPts val="600"/>
              </a:spcAft>
            </a:pPr>
            <a:endParaRPr lang="en-US" sz="24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73C8AF50-42CC-4F18-8514-9CA4EEDACEDA}"/>
              </a:ext>
            </a:extLst>
          </p:cNvPr>
          <p:cNvGraphicFramePr>
            <a:graphicFrameLocks noChangeAspect="1"/>
          </p:cNvGraphicFramePr>
          <p:nvPr/>
        </p:nvGraphicFramePr>
        <p:xfrm>
          <a:off x="2329142" y="1919214"/>
          <a:ext cx="7881659" cy="887994"/>
        </p:xfrm>
        <a:graphic>
          <a:graphicData uri="http://schemas.openxmlformats.org/presentationml/2006/ole">
            <mc:AlternateContent xmlns:mc="http://schemas.openxmlformats.org/markup-compatibility/2006">
              <mc:Choice xmlns:v="urn:schemas-microsoft-com:vml" Requires="v">
                <p:oleObj name="Equation" r:id="rId2" imgW="4750880" imgH="419641" progId="Equation.DSMT4">
                  <p:embed/>
                </p:oleObj>
              </mc:Choice>
              <mc:Fallback>
                <p:oleObj name="Equation" r:id="rId2" imgW="4750880" imgH="419641" progId="Equation.DSMT4">
                  <p:embed/>
                  <p:pic>
                    <p:nvPicPr>
                      <p:cNvPr id="5" name="Object 4">
                        <a:extLst>
                          <a:ext uri="{FF2B5EF4-FFF2-40B4-BE49-F238E27FC236}">
                            <a16:creationId xmlns:a16="http://schemas.microsoft.com/office/drawing/2014/main" id="{73C8AF50-42CC-4F18-8514-9CA4EEDACEDA}"/>
                          </a:ext>
                        </a:extLst>
                      </p:cNvPr>
                      <p:cNvPicPr/>
                      <p:nvPr/>
                    </p:nvPicPr>
                    <p:blipFill>
                      <a:blip r:embed="rId3"/>
                      <a:stretch>
                        <a:fillRect/>
                      </a:stretch>
                    </p:blipFill>
                    <p:spPr>
                      <a:xfrm>
                        <a:off x="2329142" y="1919214"/>
                        <a:ext cx="7881659" cy="88799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A0B5ECB-E0D7-4728-9C8D-EE272D11D0E7}"/>
              </a:ext>
            </a:extLst>
          </p:cNvPr>
          <p:cNvGraphicFramePr>
            <a:graphicFrameLocks noChangeAspect="1"/>
          </p:cNvGraphicFramePr>
          <p:nvPr/>
        </p:nvGraphicFramePr>
        <p:xfrm>
          <a:off x="2333664" y="3721609"/>
          <a:ext cx="7877136" cy="2726299"/>
        </p:xfrm>
        <a:graphic>
          <a:graphicData uri="http://schemas.openxmlformats.org/presentationml/2006/ole">
            <mc:AlternateContent xmlns:mc="http://schemas.openxmlformats.org/markup-compatibility/2006">
              <mc:Choice xmlns:v="urn:schemas-microsoft-com:vml" Requires="v">
                <p:oleObj name="Equation" r:id="rId4" imgW="4693666" imgH="1392674" progId="Equation.DSMT4">
                  <p:embed/>
                </p:oleObj>
              </mc:Choice>
              <mc:Fallback>
                <p:oleObj name="Equation" r:id="rId4" imgW="4693666" imgH="1392674" progId="Equation.DSMT4">
                  <p:embed/>
                  <p:pic>
                    <p:nvPicPr>
                      <p:cNvPr id="6" name="Object 5">
                        <a:extLst>
                          <a:ext uri="{FF2B5EF4-FFF2-40B4-BE49-F238E27FC236}">
                            <a16:creationId xmlns:a16="http://schemas.microsoft.com/office/drawing/2014/main" id="{3A0B5ECB-E0D7-4728-9C8D-EE272D11D0E7}"/>
                          </a:ext>
                        </a:extLst>
                      </p:cNvPr>
                      <p:cNvPicPr/>
                      <p:nvPr/>
                    </p:nvPicPr>
                    <p:blipFill>
                      <a:blip r:embed="rId5"/>
                      <a:stretch>
                        <a:fillRect/>
                      </a:stretch>
                    </p:blipFill>
                    <p:spPr>
                      <a:xfrm>
                        <a:off x="2333664" y="3721609"/>
                        <a:ext cx="7877136" cy="2726299"/>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67B7067B-F669-40CF-8400-08F51DED868E}"/>
              </a:ext>
            </a:extLst>
          </p:cNvPr>
          <p:cNvSpPr>
            <a:spLocks noGrp="1"/>
          </p:cNvSpPr>
          <p:nvPr>
            <p:ph type="sldNum" sz="quarter" idx="12"/>
          </p:nvPr>
        </p:nvSpPr>
        <p:spPr/>
        <p:txBody>
          <a:bodyPr/>
          <a:lstStyle/>
          <a:p>
            <a:fld id="{A02EBBDA-6239-48A4-BF42-145536EAE284}" type="slidenum">
              <a:rPr lang="en-US" smtClean="0"/>
              <a:t>14</a:t>
            </a:fld>
            <a:endParaRPr lang="en-US"/>
          </a:p>
        </p:txBody>
      </p:sp>
      <p:sp>
        <p:nvSpPr>
          <p:cNvPr id="4" name="TextBox 3">
            <a:extLst>
              <a:ext uri="{FF2B5EF4-FFF2-40B4-BE49-F238E27FC236}">
                <a16:creationId xmlns:a16="http://schemas.microsoft.com/office/drawing/2014/main" id="{66FBCCB1-E583-44CE-933C-66DF625CE254}"/>
              </a:ext>
            </a:extLst>
          </p:cNvPr>
          <p:cNvSpPr txBox="1"/>
          <p:nvPr/>
        </p:nvSpPr>
        <p:spPr>
          <a:xfrm>
            <a:off x="10848513" y="2032986"/>
            <a:ext cx="790112" cy="369332"/>
          </a:xfrm>
          <a:prstGeom prst="rect">
            <a:avLst/>
          </a:prstGeom>
          <a:noFill/>
        </p:spPr>
        <p:txBody>
          <a:bodyPr wrap="square" rtlCol="0">
            <a:spAutoFit/>
          </a:bodyPr>
          <a:lstStyle/>
          <a:p>
            <a:r>
              <a:rPr lang="en-US"/>
              <a:t>(3.2)</a:t>
            </a:r>
          </a:p>
        </p:txBody>
      </p:sp>
      <p:sp>
        <p:nvSpPr>
          <p:cNvPr id="7" name="TextBox 6">
            <a:extLst>
              <a:ext uri="{FF2B5EF4-FFF2-40B4-BE49-F238E27FC236}">
                <a16:creationId xmlns:a16="http://schemas.microsoft.com/office/drawing/2014/main" id="{6E493FEB-6AA6-4582-992A-611A49CABBC8}"/>
              </a:ext>
            </a:extLst>
          </p:cNvPr>
          <p:cNvSpPr txBox="1"/>
          <p:nvPr/>
        </p:nvSpPr>
        <p:spPr>
          <a:xfrm>
            <a:off x="11021628" y="4128117"/>
            <a:ext cx="1198486" cy="369332"/>
          </a:xfrm>
          <a:prstGeom prst="rect">
            <a:avLst/>
          </a:prstGeom>
          <a:noFill/>
        </p:spPr>
        <p:txBody>
          <a:bodyPr wrap="square" rtlCol="0">
            <a:spAutoFit/>
          </a:bodyPr>
          <a:lstStyle/>
          <a:p>
            <a:r>
              <a:rPr lang="en-US"/>
              <a:t>(3.3)</a:t>
            </a:r>
          </a:p>
        </p:txBody>
      </p:sp>
    </p:spTree>
    <p:extLst>
      <p:ext uri="{BB962C8B-B14F-4D97-AF65-F5344CB8AC3E}">
        <p14:creationId xmlns:p14="http://schemas.microsoft.com/office/powerpoint/2010/main" val="1505535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3.1 Thiết kế điều khiển</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9"/>
            <a:ext cx="8802167" cy="5663089"/>
          </a:xfrm>
          <a:prstGeom prst="rect">
            <a:avLst/>
          </a:prstGeom>
          <a:noFill/>
        </p:spPr>
        <p:txBody>
          <a:bodyPr wrap="square" rtlCol="0">
            <a:spAutoFit/>
          </a:bodyPr>
          <a:lstStyle/>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Chọn tín hiệu điều khiển có dạng:</a:t>
            </a: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Với k1, k2, k3 là các hằng số dương, ta thu được biểu thức:</a:t>
            </a:r>
          </a:p>
          <a:p>
            <a:pPr algn="just">
              <a:spcAft>
                <a:spcPts val="600"/>
              </a:spcAft>
            </a:pPr>
            <a:endParaRPr lang="en-US" sz="240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algn="just">
              <a:spcAft>
                <a:spcPts val="600"/>
              </a:spcAft>
            </a:pPr>
            <a:endParaRPr lang="en-US" sz="2400">
              <a:latin typeface="Times New Roman" panose="02020603050405020304" pitchFamily="18" charset="0"/>
              <a:cs typeface="Times New Roman" panose="02020603050405020304" pitchFamily="18" charset="0"/>
            </a:endParaRPr>
          </a:p>
          <a:p>
            <a:pPr algn="just"/>
            <a:r>
              <a:rPr lang="en-US"/>
              <a:t>               </a:t>
            </a:r>
            <a:r>
              <a:rPr lang="en-US" sz="2400">
                <a:latin typeface="Times New Roman" panose="02020603050405020304" pitchFamily="18" charset="0"/>
                <a:cs typeface="Times New Roman" panose="02020603050405020304" pitchFamily="18" charset="0"/>
              </a:rPr>
              <a:t>Hệ ổn định (Lý thuyết ổn định Lyaponov)</a:t>
            </a:r>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A79F4DD6-85D9-40EB-8FFA-A55E631B1EBC}"/>
              </a:ext>
            </a:extLst>
          </p:cNvPr>
          <p:cNvGraphicFramePr>
            <a:graphicFrameLocks noChangeAspect="1"/>
          </p:cNvGraphicFramePr>
          <p:nvPr/>
        </p:nvGraphicFramePr>
        <p:xfrm>
          <a:off x="2494717" y="1691114"/>
          <a:ext cx="3689726" cy="1992751"/>
        </p:xfrm>
        <a:graphic>
          <a:graphicData uri="http://schemas.openxmlformats.org/presentationml/2006/ole">
            <mc:AlternateContent xmlns:mc="http://schemas.openxmlformats.org/markup-compatibility/2006">
              <mc:Choice xmlns:v="urn:schemas-microsoft-com:vml" Requires="v">
                <p:oleObj name="Equation" r:id="rId2" imgW="1961092" imgH="1058836" progId="Equation.DSMT4">
                  <p:embed/>
                </p:oleObj>
              </mc:Choice>
              <mc:Fallback>
                <p:oleObj name="Equation" r:id="rId2" imgW="1961092" imgH="1058836" progId="Equation.DSMT4">
                  <p:embed/>
                  <p:pic>
                    <p:nvPicPr>
                      <p:cNvPr id="3" name="Object 2">
                        <a:extLst>
                          <a:ext uri="{FF2B5EF4-FFF2-40B4-BE49-F238E27FC236}">
                            <a16:creationId xmlns:a16="http://schemas.microsoft.com/office/drawing/2014/main" id="{A79F4DD6-85D9-40EB-8FFA-A55E631B1EBC}"/>
                          </a:ext>
                        </a:extLst>
                      </p:cNvPr>
                      <p:cNvPicPr/>
                      <p:nvPr/>
                    </p:nvPicPr>
                    <p:blipFill>
                      <a:blip r:embed="rId3"/>
                      <a:stretch>
                        <a:fillRect/>
                      </a:stretch>
                    </p:blipFill>
                    <p:spPr>
                      <a:xfrm>
                        <a:off x="2494717" y="1691114"/>
                        <a:ext cx="3689726" cy="1992751"/>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CE79CF7C-B566-422A-B11D-BDE2CE14EA34}"/>
              </a:ext>
            </a:extLst>
          </p:cNvPr>
          <p:cNvGraphicFramePr>
            <a:graphicFrameLocks noChangeAspect="1"/>
          </p:cNvGraphicFramePr>
          <p:nvPr/>
        </p:nvGraphicFramePr>
        <p:xfrm>
          <a:off x="2494718" y="4471215"/>
          <a:ext cx="7460051" cy="994440"/>
        </p:xfrm>
        <a:graphic>
          <a:graphicData uri="http://schemas.openxmlformats.org/presentationml/2006/ole">
            <mc:AlternateContent xmlns:mc="http://schemas.openxmlformats.org/markup-compatibility/2006">
              <mc:Choice xmlns:v="urn:schemas-microsoft-com:vml" Requires="v">
                <p:oleObj name="Equation" r:id="rId4" imgW="3370199" imgH="448482" progId="Equation.DSMT4">
                  <p:embed/>
                </p:oleObj>
              </mc:Choice>
              <mc:Fallback>
                <p:oleObj name="Equation" r:id="rId4" imgW="3370199" imgH="448482" progId="Equation.DSMT4">
                  <p:embed/>
                  <p:pic>
                    <p:nvPicPr>
                      <p:cNvPr id="4" name="Object 3">
                        <a:extLst>
                          <a:ext uri="{FF2B5EF4-FFF2-40B4-BE49-F238E27FC236}">
                            <a16:creationId xmlns:a16="http://schemas.microsoft.com/office/drawing/2014/main" id="{CE79CF7C-B566-422A-B11D-BDE2CE14EA34}"/>
                          </a:ext>
                        </a:extLst>
                      </p:cNvPr>
                      <p:cNvPicPr/>
                      <p:nvPr/>
                    </p:nvPicPr>
                    <p:blipFill>
                      <a:blip r:embed="rId5"/>
                      <a:stretch>
                        <a:fillRect/>
                      </a:stretch>
                    </p:blipFill>
                    <p:spPr>
                      <a:xfrm>
                        <a:off x="2494718" y="4471215"/>
                        <a:ext cx="7460051" cy="994440"/>
                      </a:xfrm>
                      <a:prstGeom prst="rect">
                        <a:avLst/>
                      </a:prstGeom>
                    </p:spPr>
                  </p:pic>
                </p:oleObj>
              </mc:Fallback>
            </mc:AlternateContent>
          </a:graphicData>
        </a:graphic>
      </p:graphicFrame>
      <p:sp>
        <p:nvSpPr>
          <p:cNvPr id="9" name="Arrow: Right 8">
            <a:extLst>
              <a:ext uri="{FF2B5EF4-FFF2-40B4-BE49-F238E27FC236}">
                <a16:creationId xmlns:a16="http://schemas.microsoft.com/office/drawing/2014/main" id="{CBC50927-143B-4EC4-9093-45374747B3FB}"/>
              </a:ext>
            </a:extLst>
          </p:cNvPr>
          <p:cNvSpPr/>
          <p:nvPr/>
        </p:nvSpPr>
        <p:spPr>
          <a:xfrm>
            <a:off x="2012950" y="5802940"/>
            <a:ext cx="667544" cy="2161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01B2E0D-4B58-44B5-963F-DA12D2345284}"/>
              </a:ext>
            </a:extLst>
          </p:cNvPr>
          <p:cNvSpPr>
            <a:spLocks noGrp="1"/>
          </p:cNvSpPr>
          <p:nvPr>
            <p:ph type="sldNum" sz="quarter" idx="12"/>
          </p:nvPr>
        </p:nvSpPr>
        <p:spPr/>
        <p:txBody>
          <a:bodyPr/>
          <a:lstStyle/>
          <a:p>
            <a:fld id="{A02EBBDA-6239-48A4-BF42-145536EAE284}" type="slidenum">
              <a:rPr lang="en-US" smtClean="0"/>
              <a:t>15</a:t>
            </a:fld>
            <a:endParaRPr lang="en-US"/>
          </a:p>
        </p:txBody>
      </p:sp>
      <p:sp>
        <p:nvSpPr>
          <p:cNvPr id="6" name="TextBox 5">
            <a:extLst>
              <a:ext uri="{FF2B5EF4-FFF2-40B4-BE49-F238E27FC236}">
                <a16:creationId xmlns:a16="http://schemas.microsoft.com/office/drawing/2014/main" id="{CEE10C18-771C-4D5B-98B5-29E67F7C8D34}"/>
              </a:ext>
            </a:extLst>
          </p:cNvPr>
          <p:cNvSpPr txBox="1"/>
          <p:nvPr/>
        </p:nvSpPr>
        <p:spPr>
          <a:xfrm>
            <a:off x="7201770" y="2439595"/>
            <a:ext cx="750212" cy="369332"/>
          </a:xfrm>
          <a:prstGeom prst="rect">
            <a:avLst/>
          </a:prstGeom>
          <a:noFill/>
        </p:spPr>
        <p:txBody>
          <a:bodyPr wrap="square" rtlCol="0">
            <a:spAutoFit/>
          </a:bodyPr>
          <a:lstStyle/>
          <a:p>
            <a:r>
              <a:rPr lang="en-US"/>
              <a:t>(3.4)</a:t>
            </a:r>
          </a:p>
        </p:txBody>
      </p:sp>
      <p:sp>
        <p:nvSpPr>
          <p:cNvPr id="7" name="TextBox 6">
            <a:extLst>
              <a:ext uri="{FF2B5EF4-FFF2-40B4-BE49-F238E27FC236}">
                <a16:creationId xmlns:a16="http://schemas.microsoft.com/office/drawing/2014/main" id="{F062DAB2-56CE-4AB3-AF77-18B853AC1E40}"/>
              </a:ext>
            </a:extLst>
          </p:cNvPr>
          <p:cNvSpPr txBox="1"/>
          <p:nvPr/>
        </p:nvSpPr>
        <p:spPr>
          <a:xfrm>
            <a:off x="10400980" y="4722821"/>
            <a:ext cx="895905" cy="369332"/>
          </a:xfrm>
          <a:prstGeom prst="rect">
            <a:avLst/>
          </a:prstGeom>
          <a:noFill/>
        </p:spPr>
        <p:txBody>
          <a:bodyPr wrap="square" rtlCol="0">
            <a:spAutoFit/>
          </a:bodyPr>
          <a:lstStyle/>
          <a:p>
            <a:r>
              <a:rPr lang="en-US"/>
              <a:t>(3.5)</a:t>
            </a:r>
          </a:p>
        </p:txBody>
      </p:sp>
    </p:spTree>
    <p:extLst>
      <p:ext uri="{BB962C8B-B14F-4D97-AF65-F5344CB8AC3E}">
        <p14:creationId xmlns:p14="http://schemas.microsoft.com/office/powerpoint/2010/main" val="3934016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3.1 Thiết kế điều khiển</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8"/>
            <a:ext cx="8802167" cy="6170920"/>
          </a:xfrm>
          <a:prstGeom prst="rect">
            <a:avLst/>
          </a:prstGeom>
          <a:noFill/>
        </p:spPr>
        <p:txBody>
          <a:bodyPr wrap="square" rtlCol="0">
            <a:spAutoFit/>
          </a:bodyPr>
          <a:lstStyle/>
          <a:p>
            <a:pPr algn="just">
              <a:spcAft>
                <a:spcPts val="600"/>
              </a:spcAft>
            </a:pPr>
            <a:r>
              <a:rPr lang="en-US" sz="2400">
                <a:latin typeface="Times New Roman" panose="02020603050405020304" pitchFamily="18" charset="0"/>
                <a:cs typeface="Times New Roman" panose="02020603050405020304" pitchFamily="18" charset="0"/>
              </a:rPr>
              <a:t>Ta nhận thấy tín hiệu có dạng bộ điều khiển PD:</a:t>
            </a:r>
          </a:p>
          <a:p>
            <a:pPr algn="just">
              <a:spcAft>
                <a:spcPts val="600"/>
              </a:spcAft>
            </a:pPr>
            <a:endParaRPr lang="en-US" sz="2400">
              <a:latin typeface="Times New Roman" panose="02020603050405020304" pitchFamily="18" charset="0"/>
              <a:cs typeface="Times New Roman" panose="02020603050405020304" pitchFamily="18" charset="0"/>
            </a:endParaRPr>
          </a:p>
          <a:p>
            <a:pPr algn="just">
              <a:spcAft>
                <a:spcPts val="600"/>
              </a:spcAft>
            </a:pPr>
            <a:endParaRPr lang="en-US" sz="2400">
              <a:latin typeface="Times New Roman" panose="02020603050405020304" pitchFamily="18" charset="0"/>
              <a:cs typeface="Times New Roman" panose="02020603050405020304" pitchFamily="18" charset="0"/>
            </a:endParaRPr>
          </a:p>
          <a:p>
            <a:pPr algn="just">
              <a:spcAft>
                <a:spcPts val="600"/>
              </a:spcAft>
            </a:pPr>
            <a:endParaRPr lang="en-US" sz="2400">
              <a:latin typeface="Times New Roman" panose="02020603050405020304" pitchFamily="18" charset="0"/>
              <a:cs typeface="Times New Roman" panose="02020603050405020304" pitchFamily="18" charset="0"/>
            </a:endParaRPr>
          </a:p>
          <a:p>
            <a:pPr algn="just">
              <a:spcAft>
                <a:spcPts val="600"/>
              </a:spcAft>
            </a:pPr>
            <a:endParaRPr lang="en-US" sz="2400">
              <a:latin typeface="Times New Roman" panose="02020603050405020304" pitchFamily="18" charset="0"/>
              <a:cs typeface="Times New Roman" panose="02020603050405020304" pitchFamily="18" charset="0"/>
            </a:endParaRPr>
          </a:p>
          <a:p>
            <a:pPr algn="just">
              <a:spcAft>
                <a:spcPts val="600"/>
              </a:spcAft>
            </a:pPr>
            <a:r>
              <a:rPr lang="en-US" sz="2400">
                <a:latin typeface="Times New Roman" panose="02020603050405020304" pitchFamily="18" charset="0"/>
                <a:cs typeface="Times New Roman" panose="02020603050405020304" pitchFamily="18" charset="0"/>
              </a:rPr>
              <a:t>               </a:t>
            </a:r>
          </a:p>
          <a:p>
            <a:pPr algn="just">
              <a:spcBef>
                <a:spcPts val="600"/>
              </a:spcBef>
              <a:spcAft>
                <a:spcPts val="600"/>
              </a:spcAft>
            </a:pPr>
            <a:r>
              <a:rPr lang="en-US" sz="2400">
                <a:latin typeface="Times New Roman" panose="02020603050405020304" pitchFamily="18" charset="0"/>
                <a:cs typeface="Times New Roman" panose="02020603050405020304" pitchFamily="18" charset="0"/>
              </a:rPr>
              <a:t>                Cơ sở lý thuyết cho việc áp dụng bộ điều khiển PD vào </a:t>
            </a:r>
          </a:p>
          <a:p>
            <a:pPr algn="just">
              <a:spcBef>
                <a:spcPts val="600"/>
              </a:spcBef>
              <a:spcAft>
                <a:spcPts val="600"/>
              </a:spcAft>
            </a:pPr>
            <a:r>
              <a:rPr lang="en-US" sz="2400">
                <a:latin typeface="Times New Roman" panose="02020603050405020304" pitchFamily="18" charset="0"/>
                <a:cs typeface="Times New Roman" panose="02020603050405020304" pitchFamily="18" charset="0"/>
              </a:rPr>
              <a:t>hệ thống quadrotor</a:t>
            </a: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algn="just">
              <a:spcAft>
                <a:spcPts val="600"/>
              </a:spcAft>
            </a:pPr>
            <a:endParaRPr lang="en-US" sz="24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C831F950-F653-491E-862F-9F0F4FB65163}"/>
              </a:ext>
            </a:extLst>
          </p:cNvPr>
          <p:cNvGraphicFramePr>
            <a:graphicFrameLocks noChangeAspect="1"/>
          </p:cNvGraphicFramePr>
          <p:nvPr/>
        </p:nvGraphicFramePr>
        <p:xfrm>
          <a:off x="4225391" y="1832018"/>
          <a:ext cx="4083050" cy="1454367"/>
        </p:xfrm>
        <a:graphic>
          <a:graphicData uri="http://schemas.openxmlformats.org/presentationml/2006/ole">
            <mc:AlternateContent xmlns:mc="http://schemas.openxmlformats.org/markup-compatibility/2006">
              <mc:Choice xmlns:v="urn:schemas-microsoft-com:vml" Requires="v">
                <p:oleObj name="Equation" r:id="rId2" imgW="2037376" imgH="724998" progId="Equation.DSMT4">
                  <p:embed/>
                </p:oleObj>
              </mc:Choice>
              <mc:Fallback>
                <p:oleObj name="Equation" r:id="rId2" imgW="2037376" imgH="724998" progId="Equation.DSMT4">
                  <p:embed/>
                  <p:pic>
                    <p:nvPicPr>
                      <p:cNvPr id="5" name="Object 4">
                        <a:extLst>
                          <a:ext uri="{FF2B5EF4-FFF2-40B4-BE49-F238E27FC236}">
                            <a16:creationId xmlns:a16="http://schemas.microsoft.com/office/drawing/2014/main" id="{C831F950-F653-491E-862F-9F0F4FB65163}"/>
                          </a:ext>
                        </a:extLst>
                      </p:cNvPr>
                      <p:cNvPicPr/>
                      <p:nvPr/>
                    </p:nvPicPr>
                    <p:blipFill>
                      <a:blip r:embed="rId3"/>
                      <a:stretch>
                        <a:fillRect/>
                      </a:stretch>
                    </p:blipFill>
                    <p:spPr>
                      <a:xfrm>
                        <a:off x="4225391" y="1832018"/>
                        <a:ext cx="4083050" cy="1454367"/>
                      </a:xfrm>
                      <a:prstGeom prst="rect">
                        <a:avLst/>
                      </a:prstGeom>
                    </p:spPr>
                  </p:pic>
                </p:oleObj>
              </mc:Fallback>
            </mc:AlternateContent>
          </a:graphicData>
        </a:graphic>
      </p:graphicFrame>
      <p:sp>
        <p:nvSpPr>
          <p:cNvPr id="9" name="Arrow: Right 8">
            <a:extLst>
              <a:ext uri="{FF2B5EF4-FFF2-40B4-BE49-F238E27FC236}">
                <a16:creationId xmlns:a16="http://schemas.microsoft.com/office/drawing/2014/main" id="{04C10BC2-A779-419C-835F-DADA3A09382D}"/>
              </a:ext>
            </a:extLst>
          </p:cNvPr>
          <p:cNvSpPr/>
          <p:nvPr/>
        </p:nvSpPr>
        <p:spPr>
          <a:xfrm>
            <a:off x="2012950" y="3985346"/>
            <a:ext cx="987552" cy="470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BB7167A-3A84-4D8F-8B02-C1146EF49F13}"/>
              </a:ext>
            </a:extLst>
          </p:cNvPr>
          <p:cNvSpPr>
            <a:spLocks noGrp="1"/>
          </p:cNvSpPr>
          <p:nvPr>
            <p:ph type="sldNum" sz="quarter" idx="12"/>
          </p:nvPr>
        </p:nvSpPr>
        <p:spPr/>
        <p:txBody>
          <a:bodyPr/>
          <a:lstStyle/>
          <a:p>
            <a:fld id="{A02EBBDA-6239-48A4-BF42-145536EAE284}" type="slidenum">
              <a:rPr lang="en-US" smtClean="0"/>
              <a:t>16</a:t>
            </a:fld>
            <a:endParaRPr lang="en-US"/>
          </a:p>
        </p:txBody>
      </p:sp>
      <p:sp>
        <p:nvSpPr>
          <p:cNvPr id="4" name="TextBox 3">
            <a:extLst>
              <a:ext uri="{FF2B5EF4-FFF2-40B4-BE49-F238E27FC236}">
                <a16:creationId xmlns:a16="http://schemas.microsoft.com/office/drawing/2014/main" id="{162217B5-B3EB-432E-A3F3-AAAF0B3C57DE}"/>
              </a:ext>
            </a:extLst>
          </p:cNvPr>
          <p:cNvSpPr txBox="1"/>
          <p:nvPr/>
        </p:nvSpPr>
        <p:spPr>
          <a:xfrm>
            <a:off x="9232777" y="2130641"/>
            <a:ext cx="806573" cy="369332"/>
          </a:xfrm>
          <a:prstGeom prst="rect">
            <a:avLst/>
          </a:prstGeom>
          <a:noFill/>
        </p:spPr>
        <p:txBody>
          <a:bodyPr wrap="square" rtlCol="0">
            <a:spAutoFit/>
          </a:bodyPr>
          <a:lstStyle/>
          <a:p>
            <a:r>
              <a:rPr lang="en-US"/>
              <a:t>(3.6)</a:t>
            </a:r>
          </a:p>
        </p:txBody>
      </p:sp>
    </p:spTree>
    <p:extLst>
      <p:ext uri="{BB962C8B-B14F-4D97-AF65-F5344CB8AC3E}">
        <p14:creationId xmlns:p14="http://schemas.microsoft.com/office/powerpoint/2010/main" val="1302569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3.2 Mô phỏng kiểm chứng</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9"/>
            <a:ext cx="8802167" cy="5139869"/>
          </a:xfrm>
          <a:prstGeom prst="rect">
            <a:avLst/>
          </a:prstGeom>
          <a:noFill/>
        </p:spPr>
        <p:txBody>
          <a:bodyPr wrap="square" rtlCol="0">
            <a:spAutoFit/>
          </a:bodyPr>
          <a:lstStyle/>
          <a:p>
            <a:pPr algn="just">
              <a:spcAft>
                <a:spcPts val="600"/>
              </a:spcAft>
            </a:pPr>
            <a:r>
              <a:rPr lang="en-US" sz="2400">
                <a:latin typeface="Times New Roman" panose="02020603050405020304" pitchFamily="18" charset="0"/>
                <a:cs typeface="Times New Roman" panose="02020603050405020304" pitchFamily="18" charset="0"/>
              </a:rPr>
              <a:t>Từ mô hình toán học ở trên, ta nhận thấy để mô phỏng hệ thống ta cần xác định các thông số sau:</a:t>
            </a:r>
          </a:p>
          <a:p>
            <a:pPr marL="342900" indent="-342900" algn="just">
              <a:spcAft>
                <a:spcPts val="600"/>
              </a:spcAft>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 Khối lượng quadrotor: m</a:t>
            </a:r>
          </a:p>
          <a:p>
            <a:pPr marL="342900" indent="-342900" algn="just">
              <a:spcAft>
                <a:spcPts val="600"/>
              </a:spcAft>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Khoảng cách từ trục động cơ đến trọng tâm: l</a:t>
            </a:r>
          </a:p>
          <a:p>
            <a:pPr marL="342900" indent="-342900" algn="just">
              <a:spcAft>
                <a:spcPts val="600"/>
              </a:spcAft>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Hệ số lực đẩy: b</a:t>
            </a:r>
          </a:p>
          <a:p>
            <a:pPr marL="342900" indent="-342900" algn="just">
              <a:spcAft>
                <a:spcPts val="600"/>
              </a:spcAft>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Hàm truyền động cơ: Gđc</a:t>
            </a:r>
          </a:p>
          <a:p>
            <a:pPr marL="342900" indent="-342900" algn="just">
              <a:spcAft>
                <a:spcPts val="600"/>
              </a:spcAft>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Mô men quán tính của các trục máy bay: Ix, Iy, Iz</a:t>
            </a:r>
          </a:p>
          <a:p>
            <a:pPr marL="342900" indent="-342900" algn="just">
              <a:spcAft>
                <a:spcPts val="600"/>
              </a:spcAft>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Mô men quán tính của rotor: Jr</a:t>
            </a:r>
          </a:p>
          <a:p>
            <a:pPr marL="342900" indent="-342900" algn="just">
              <a:spcAft>
                <a:spcPts val="600"/>
              </a:spcAft>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Hệ số cản d</a:t>
            </a:r>
          </a:p>
          <a:p>
            <a:pPr algn="just"/>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59ADD1E-1276-4E4C-A504-9CFDA59D491D}"/>
              </a:ext>
            </a:extLst>
          </p:cNvPr>
          <p:cNvSpPr>
            <a:spLocks noGrp="1"/>
          </p:cNvSpPr>
          <p:nvPr>
            <p:ph type="sldNum" sz="quarter" idx="12"/>
          </p:nvPr>
        </p:nvSpPr>
        <p:spPr/>
        <p:txBody>
          <a:bodyPr/>
          <a:lstStyle/>
          <a:p>
            <a:fld id="{A02EBBDA-6239-48A4-BF42-145536EAE284}" type="slidenum">
              <a:rPr lang="en-US" smtClean="0"/>
              <a:t>17</a:t>
            </a:fld>
            <a:endParaRPr lang="en-US"/>
          </a:p>
        </p:txBody>
      </p:sp>
    </p:spTree>
    <p:extLst>
      <p:ext uri="{BB962C8B-B14F-4D97-AF65-F5344CB8AC3E}">
        <p14:creationId xmlns:p14="http://schemas.microsoft.com/office/powerpoint/2010/main" val="4249497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3.2 Mô phỏng kiểm chứng</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8"/>
            <a:ext cx="8802167" cy="3757952"/>
          </a:xfrm>
          <a:prstGeom prst="rect">
            <a:avLst/>
          </a:prstGeom>
          <a:noFill/>
        </p:spPr>
        <p:txBody>
          <a:bodyPr wrap="square" rtlCol="0">
            <a:spAutoFit/>
          </a:bodyPr>
          <a:lstStyle/>
          <a:p>
            <a:pPr algn="just">
              <a:spcBef>
                <a:spcPts val="600"/>
              </a:spcBef>
              <a:spcAft>
                <a:spcPts val="600"/>
              </a:spcAft>
            </a:pPr>
            <a:r>
              <a:rPr lang="en-US" sz="2800">
                <a:latin typeface="Times New Roman" panose="02020603050405020304" pitchFamily="18" charset="0"/>
                <a:cs typeface="Times New Roman" panose="02020603050405020304" pitchFamily="18" charset="0"/>
              </a:rPr>
              <a:t>Yêu cầu chất lượng điều khiển</a:t>
            </a:r>
            <a:r>
              <a:rPr lang="en-US" sz="2400">
                <a:latin typeface="Times New Roman" panose="02020603050405020304" pitchFamily="18" charset="0"/>
                <a:cs typeface="Times New Roman" panose="02020603050405020304" pitchFamily="18" charset="0"/>
              </a:rPr>
              <a:t>:</a:t>
            </a:r>
          </a:p>
          <a:p>
            <a:pPr marL="342900" indent="-342900" algn="just">
              <a:lnSpc>
                <a:spcPct val="110000"/>
              </a:lnSpc>
              <a:spcBef>
                <a:spcPts val="600"/>
              </a:spcBef>
              <a:spcAft>
                <a:spcPts val="600"/>
              </a:spcAft>
              <a:buFont typeface="Times New Roman" panose="02020603050405020304" pitchFamily="18" charset="0"/>
              <a:buChar char="-"/>
            </a:pPr>
            <a:r>
              <a:rPr lang="vi-VN" sz="2400">
                <a:solidFill>
                  <a:srgbClr val="000000"/>
                </a:solidFill>
                <a:latin typeface="Times New Roman" panose="02020603050405020304" pitchFamily="18" charset="0"/>
                <a:ea typeface="Calibri" panose="020F0502020204030204" pitchFamily="34" charset="0"/>
              </a:rPr>
              <a:t>Độ quá điều chỉnh nhỏ hơn 1</a:t>
            </a:r>
            <a:r>
              <a:rPr lang="en-US" sz="2400">
                <a:solidFill>
                  <a:srgbClr val="000000"/>
                </a:solidFill>
                <a:latin typeface="Times New Roman" panose="02020603050405020304" pitchFamily="18" charset="0"/>
                <a:ea typeface="Calibri" panose="020F0502020204030204" pitchFamily="34" charset="0"/>
              </a:rPr>
              <a:t>0</a:t>
            </a:r>
            <a:r>
              <a:rPr lang="vi-VN" sz="2400">
                <a:solidFill>
                  <a:srgbClr val="000000"/>
                </a:solidFill>
                <a:latin typeface="Times New Roman" panose="02020603050405020304" pitchFamily="18" charset="0"/>
                <a:ea typeface="Calibri" panose="020F0502020204030204" pitchFamily="34" charset="0"/>
              </a:rPr>
              <a:t>%</a:t>
            </a:r>
            <a:endParaRPr lang="en-US" sz="2400">
              <a:solidFill>
                <a:srgbClr val="000000"/>
              </a:solidFill>
              <a:latin typeface="Times New Roman" panose="02020603050405020304" pitchFamily="18" charset="0"/>
              <a:ea typeface="Calibri" panose="020F0502020204030204" pitchFamily="34" charset="0"/>
            </a:endParaRPr>
          </a:p>
          <a:p>
            <a:pPr marL="342900" indent="-342900">
              <a:lnSpc>
                <a:spcPct val="110000"/>
              </a:lnSpc>
              <a:spcBef>
                <a:spcPts val="600"/>
              </a:spcBef>
              <a:spcAft>
                <a:spcPts val="600"/>
              </a:spcAft>
              <a:buFont typeface="Times New Roman" panose="02020603050405020304" pitchFamily="18" charset="0"/>
              <a:buChar char="-"/>
            </a:pPr>
            <a:r>
              <a:rPr lang="vi-VN" sz="2400">
                <a:solidFill>
                  <a:srgbClr val="000000"/>
                </a:solidFill>
                <a:latin typeface="Times New Roman" panose="02020603050405020304" pitchFamily="18" charset="0"/>
                <a:ea typeface="Calibri" panose="020F0502020204030204" pitchFamily="34" charset="0"/>
              </a:rPr>
              <a:t>Thời gian quá độ T</a:t>
            </a:r>
            <a:r>
              <a:rPr lang="vi-VN" sz="2400" baseline="-25000">
                <a:solidFill>
                  <a:srgbClr val="000000"/>
                </a:solidFill>
                <a:latin typeface="Times New Roman" panose="02020603050405020304" pitchFamily="18" charset="0"/>
                <a:ea typeface="Calibri" panose="020F0502020204030204" pitchFamily="34" charset="0"/>
              </a:rPr>
              <a:t>5%</a:t>
            </a:r>
            <a:r>
              <a:rPr lang="vi-VN" sz="2400">
                <a:solidFill>
                  <a:srgbClr val="000000"/>
                </a:solidFill>
                <a:latin typeface="Times New Roman" panose="02020603050405020304" pitchFamily="18" charset="0"/>
                <a:ea typeface="Calibri" panose="020F0502020204030204" pitchFamily="34" charset="0"/>
              </a:rPr>
              <a:t> &lt; </a:t>
            </a:r>
            <a:r>
              <a:rPr lang="en-US" sz="2400">
                <a:solidFill>
                  <a:srgbClr val="000000"/>
                </a:solidFill>
                <a:latin typeface="Times New Roman" panose="02020603050405020304" pitchFamily="18" charset="0"/>
                <a:ea typeface="Calibri" panose="020F0502020204030204" pitchFamily="34" charset="0"/>
              </a:rPr>
              <a:t>2</a:t>
            </a:r>
            <a:r>
              <a:rPr lang="vi-VN" sz="2400">
                <a:solidFill>
                  <a:srgbClr val="000000"/>
                </a:solidFill>
                <a:latin typeface="Times New Roman" panose="02020603050405020304" pitchFamily="18" charset="0"/>
                <a:ea typeface="Calibri" panose="020F0502020204030204" pitchFamily="34" charset="0"/>
              </a:rPr>
              <a:t> s</a:t>
            </a:r>
            <a:endParaRPr lang="en-US" sz="2400">
              <a:solidFill>
                <a:srgbClr val="000000"/>
              </a:solidFill>
              <a:latin typeface="Times New Roman" panose="02020603050405020304" pitchFamily="18" charset="0"/>
              <a:ea typeface="Calibri" panose="020F0502020204030204" pitchFamily="34" charset="0"/>
            </a:endParaRPr>
          </a:p>
          <a:p>
            <a:pPr marL="342900" indent="-342900">
              <a:lnSpc>
                <a:spcPct val="110000"/>
              </a:lnSpc>
              <a:spcBef>
                <a:spcPts val="600"/>
              </a:spcBef>
              <a:spcAft>
                <a:spcPts val="600"/>
              </a:spcAft>
              <a:buFont typeface="Times New Roman" panose="02020603050405020304" pitchFamily="18" charset="0"/>
              <a:buChar char="-"/>
            </a:pPr>
            <a:r>
              <a:rPr lang="vi-VN" sz="2400">
                <a:solidFill>
                  <a:srgbClr val="000000"/>
                </a:solidFill>
                <a:latin typeface="Times New Roman" panose="02020603050405020304" pitchFamily="18" charset="0"/>
                <a:ea typeface="Calibri" panose="020F0502020204030204" pitchFamily="34" charset="0"/>
              </a:rPr>
              <a:t>Sai lệch tĩnh &lt; 0.0</a:t>
            </a:r>
            <a:r>
              <a:rPr lang="en-US" sz="2400">
                <a:solidFill>
                  <a:srgbClr val="000000"/>
                </a:solidFill>
                <a:latin typeface="Times New Roman" panose="02020603050405020304" pitchFamily="18" charset="0"/>
                <a:ea typeface="Calibri" panose="020F0502020204030204" pitchFamily="34" charset="0"/>
              </a:rPr>
              <a:t>05</a:t>
            </a:r>
            <a:r>
              <a:rPr lang="vi-VN" sz="2400">
                <a:solidFill>
                  <a:srgbClr val="000000"/>
                </a:solidFill>
                <a:latin typeface="Times New Roman" panose="02020603050405020304" pitchFamily="18" charset="0"/>
                <a:ea typeface="Calibri" panose="020F0502020204030204" pitchFamily="34" charset="0"/>
              </a:rPr>
              <a:t> rad</a:t>
            </a:r>
            <a:endParaRPr lang="en-US" sz="2400">
              <a:solidFill>
                <a:srgbClr val="000000"/>
              </a:solidFill>
              <a:latin typeface="Times New Roman" panose="02020603050405020304" pitchFamily="18" charset="0"/>
              <a:ea typeface="Calibri" panose="020F0502020204030204" pitchFamily="34" charset="0"/>
            </a:endParaRPr>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0535A66-6C78-48AA-926F-DDEA32BE12AF}"/>
              </a:ext>
            </a:extLst>
          </p:cNvPr>
          <p:cNvSpPr>
            <a:spLocks noGrp="1"/>
          </p:cNvSpPr>
          <p:nvPr>
            <p:ph type="sldNum" sz="quarter" idx="12"/>
          </p:nvPr>
        </p:nvSpPr>
        <p:spPr/>
        <p:txBody>
          <a:bodyPr/>
          <a:lstStyle/>
          <a:p>
            <a:fld id="{A02EBBDA-6239-48A4-BF42-145536EAE284}" type="slidenum">
              <a:rPr lang="en-US" smtClean="0"/>
              <a:t>18</a:t>
            </a:fld>
            <a:endParaRPr lang="en-US"/>
          </a:p>
        </p:txBody>
      </p:sp>
    </p:spTree>
    <p:extLst>
      <p:ext uri="{BB962C8B-B14F-4D97-AF65-F5344CB8AC3E}">
        <p14:creationId xmlns:p14="http://schemas.microsoft.com/office/powerpoint/2010/main" val="1896316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3.2 Mô phỏng kiểm chứng</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9"/>
            <a:ext cx="8802167" cy="1200329"/>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Sơ đồ mô phỏng:</a:t>
            </a: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8410C69-2DD0-47D6-BA2E-D6AAFEE65033}"/>
              </a:ext>
            </a:extLst>
          </p:cNvPr>
          <p:cNvPicPr/>
          <p:nvPr/>
        </p:nvPicPr>
        <p:blipFill>
          <a:blip r:embed="rId2"/>
          <a:stretch>
            <a:fillRect/>
          </a:stretch>
        </p:blipFill>
        <p:spPr>
          <a:xfrm>
            <a:off x="2319933" y="1818640"/>
            <a:ext cx="7552134" cy="4139912"/>
          </a:xfrm>
          <a:prstGeom prst="rect">
            <a:avLst/>
          </a:prstGeom>
        </p:spPr>
      </p:pic>
      <p:sp>
        <p:nvSpPr>
          <p:cNvPr id="3" name="Slide Number Placeholder 2">
            <a:extLst>
              <a:ext uri="{FF2B5EF4-FFF2-40B4-BE49-F238E27FC236}">
                <a16:creationId xmlns:a16="http://schemas.microsoft.com/office/drawing/2014/main" id="{6FCB8140-2D58-4322-BE5F-312E36E8BC93}"/>
              </a:ext>
            </a:extLst>
          </p:cNvPr>
          <p:cNvSpPr>
            <a:spLocks noGrp="1"/>
          </p:cNvSpPr>
          <p:nvPr>
            <p:ph type="sldNum" sz="quarter" idx="12"/>
          </p:nvPr>
        </p:nvSpPr>
        <p:spPr/>
        <p:txBody>
          <a:bodyPr/>
          <a:lstStyle/>
          <a:p>
            <a:fld id="{A02EBBDA-6239-48A4-BF42-145536EAE284}" type="slidenum">
              <a:rPr lang="en-US" smtClean="0"/>
              <a:t>19</a:t>
            </a:fld>
            <a:endParaRPr lang="en-US"/>
          </a:p>
        </p:txBody>
      </p:sp>
    </p:spTree>
    <p:extLst>
      <p:ext uri="{BB962C8B-B14F-4D97-AF65-F5344CB8AC3E}">
        <p14:creationId xmlns:p14="http://schemas.microsoft.com/office/powerpoint/2010/main" val="2775723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2950" y="-98314"/>
            <a:ext cx="8026400" cy="1151518"/>
          </a:xfrm>
        </p:spPr>
        <p:txBody>
          <a:bodyPr>
            <a:normAutofit/>
          </a:bodyPr>
          <a:lstStyle/>
          <a:p>
            <a:r>
              <a:rPr lang="en-US">
                <a:latin typeface="Times New Roman" panose="02020603050405020304" pitchFamily="18" charset="0"/>
                <a:cs typeface="Times New Roman" panose="02020603050405020304" pitchFamily="18" charset="0"/>
              </a:rPr>
              <a:t>Tổng quan</a:t>
            </a:r>
          </a:p>
        </p:txBody>
      </p:sp>
      <p:sp>
        <p:nvSpPr>
          <p:cNvPr id="4" name="Rectangle 3">
            <a:extLst>
              <a:ext uri="{FF2B5EF4-FFF2-40B4-BE49-F238E27FC236}">
                <a16:creationId xmlns:a16="http://schemas.microsoft.com/office/drawing/2014/main" id="{CAF32352-B736-4F35-A879-01446894070C}"/>
              </a:ext>
            </a:extLst>
          </p:cNvPr>
          <p:cNvSpPr/>
          <p:nvPr/>
        </p:nvSpPr>
        <p:spPr>
          <a:xfrm>
            <a:off x="2456750" y="1679310"/>
            <a:ext cx="1424940" cy="1592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Times New Roman" panose="02020603050405020304" pitchFamily="18" charset="0"/>
                <a:cs typeface="Times New Roman" panose="02020603050405020304" pitchFamily="18" charset="0"/>
              </a:rPr>
              <a:t>Giới thiệu </a:t>
            </a:r>
          </a:p>
          <a:p>
            <a:pPr algn="ctr"/>
            <a:r>
              <a:rPr lang="en-US" sz="2000" b="1">
                <a:latin typeface="Times New Roman" panose="02020603050405020304" pitchFamily="18" charset="0"/>
                <a:cs typeface="Times New Roman" panose="02020603050405020304" pitchFamily="18" charset="0"/>
              </a:rPr>
              <a:t>đề tài</a:t>
            </a:r>
          </a:p>
        </p:txBody>
      </p:sp>
      <p:sp>
        <p:nvSpPr>
          <p:cNvPr id="11" name="Arrow: Right 10">
            <a:extLst>
              <a:ext uri="{FF2B5EF4-FFF2-40B4-BE49-F238E27FC236}">
                <a16:creationId xmlns:a16="http://schemas.microsoft.com/office/drawing/2014/main" id="{6DBD9344-219D-4204-BA4E-6FF6EDD07DB7}"/>
              </a:ext>
            </a:extLst>
          </p:cNvPr>
          <p:cNvSpPr/>
          <p:nvPr/>
        </p:nvSpPr>
        <p:spPr>
          <a:xfrm>
            <a:off x="3881690" y="2273667"/>
            <a:ext cx="998018"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2B06CB-4DEF-4936-9944-C67DE2AB37FB}"/>
              </a:ext>
            </a:extLst>
          </p:cNvPr>
          <p:cNvSpPr/>
          <p:nvPr/>
        </p:nvSpPr>
        <p:spPr>
          <a:xfrm>
            <a:off x="4862256" y="1679310"/>
            <a:ext cx="1513078" cy="1592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Times New Roman" panose="02020603050405020304" pitchFamily="18" charset="0"/>
                <a:cs typeface="Times New Roman" panose="02020603050405020304" pitchFamily="18" charset="0"/>
              </a:rPr>
              <a:t>Mô hình toán học</a:t>
            </a:r>
          </a:p>
        </p:txBody>
      </p:sp>
      <p:sp>
        <p:nvSpPr>
          <p:cNvPr id="13" name="Rectangle 12">
            <a:extLst>
              <a:ext uri="{FF2B5EF4-FFF2-40B4-BE49-F238E27FC236}">
                <a16:creationId xmlns:a16="http://schemas.microsoft.com/office/drawing/2014/main" id="{42BE8992-6CB2-460D-B2BB-C9F6146E0685}"/>
              </a:ext>
            </a:extLst>
          </p:cNvPr>
          <p:cNvSpPr/>
          <p:nvPr/>
        </p:nvSpPr>
        <p:spPr>
          <a:xfrm>
            <a:off x="7279119" y="1679310"/>
            <a:ext cx="1623949" cy="1592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Times New Roman" panose="02020603050405020304" pitchFamily="18" charset="0"/>
                <a:cs typeface="Times New Roman" panose="02020603050405020304" pitchFamily="18" charset="0"/>
              </a:rPr>
              <a:t>Thiết kế điều khiển và mô phỏng kiểm chứng</a:t>
            </a:r>
          </a:p>
        </p:txBody>
      </p:sp>
      <p:sp>
        <p:nvSpPr>
          <p:cNvPr id="14" name="Arrow: Right 13">
            <a:extLst>
              <a:ext uri="{FF2B5EF4-FFF2-40B4-BE49-F238E27FC236}">
                <a16:creationId xmlns:a16="http://schemas.microsoft.com/office/drawing/2014/main" id="{47CD1D49-D662-4BBA-85B6-618B4A23E153}"/>
              </a:ext>
            </a:extLst>
          </p:cNvPr>
          <p:cNvSpPr/>
          <p:nvPr/>
        </p:nvSpPr>
        <p:spPr>
          <a:xfrm>
            <a:off x="6375336" y="2231760"/>
            <a:ext cx="903783"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7F68F5-A998-4BB6-82B0-F8D3C9D71AA3}"/>
              </a:ext>
            </a:extLst>
          </p:cNvPr>
          <p:cNvSpPr/>
          <p:nvPr/>
        </p:nvSpPr>
        <p:spPr>
          <a:xfrm>
            <a:off x="8724012" y="3803866"/>
            <a:ext cx="1623949" cy="1592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Times New Roman" panose="02020603050405020304" pitchFamily="18" charset="0"/>
                <a:cs typeface="Times New Roman" panose="02020603050405020304" pitchFamily="18" charset="0"/>
              </a:rPr>
              <a:t>Thiết kế quadrotor (phần cứng + phần mềm)</a:t>
            </a:r>
          </a:p>
        </p:txBody>
      </p:sp>
      <p:sp>
        <p:nvSpPr>
          <p:cNvPr id="16" name="Rectangle 15">
            <a:extLst>
              <a:ext uri="{FF2B5EF4-FFF2-40B4-BE49-F238E27FC236}">
                <a16:creationId xmlns:a16="http://schemas.microsoft.com/office/drawing/2014/main" id="{A1D799D2-31A6-46AE-ABBA-999935B3A478}"/>
              </a:ext>
            </a:extLst>
          </p:cNvPr>
          <p:cNvSpPr/>
          <p:nvPr/>
        </p:nvSpPr>
        <p:spPr>
          <a:xfrm>
            <a:off x="6546193" y="3803866"/>
            <a:ext cx="1352614" cy="1592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Times New Roman" panose="02020603050405020304" pitchFamily="18" charset="0"/>
                <a:cs typeface="Times New Roman" panose="02020603050405020304" pitchFamily="18" charset="0"/>
              </a:rPr>
              <a:t>Xác định tham số mô hình  </a:t>
            </a:r>
          </a:p>
        </p:txBody>
      </p:sp>
      <p:sp>
        <p:nvSpPr>
          <p:cNvPr id="17" name="Arrow: Right 16">
            <a:extLst>
              <a:ext uri="{FF2B5EF4-FFF2-40B4-BE49-F238E27FC236}">
                <a16:creationId xmlns:a16="http://schemas.microsoft.com/office/drawing/2014/main" id="{36DF2FE2-2F35-4B4F-8599-CF9237A3C63B}"/>
              </a:ext>
            </a:extLst>
          </p:cNvPr>
          <p:cNvSpPr/>
          <p:nvPr/>
        </p:nvSpPr>
        <p:spPr>
          <a:xfrm rot="10800000">
            <a:off x="7898808" y="4282659"/>
            <a:ext cx="825201"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08A7F0C-5427-4607-BBBF-09FB3AA6745F}"/>
              </a:ext>
            </a:extLst>
          </p:cNvPr>
          <p:cNvSpPr/>
          <p:nvPr/>
        </p:nvSpPr>
        <p:spPr>
          <a:xfrm>
            <a:off x="4191275" y="3792175"/>
            <a:ext cx="1529715" cy="1592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Times New Roman" panose="02020603050405020304" pitchFamily="18" charset="0"/>
                <a:cs typeface="Times New Roman" panose="02020603050405020304" pitchFamily="18" charset="0"/>
              </a:rPr>
              <a:t>Thử nghiệm thực tế</a:t>
            </a:r>
          </a:p>
        </p:txBody>
      </p:sp>
      <p:sp>
        <p:nvSpPr>
          <p:cNvPr id="20" name="Rectangle 19">
            <a:extLst>
              <a:ext uri="{FF2B5EF4-FFF2-40B4-BE49-F238E27FC236}">
                <a16:creationId xmlns:a16="http://schemas.microsoft.com/office/drawing/2014/main" id="{E36B8DFF-E9E8-4D1C-AC8E-D36CA5D7DBCA}"/>
              </a:ext>
            </a:extLst>
          </p:cNvPr>
          <p:cNvSpPr/>
          <p:nvPr/>
        </p:nvSpPr>
        <p:spPr>
          <a:xfrm>
            <a:off x="2012950" y="3803866"/>
            <a:ext cx="1357510" cy="1592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Times New Roman" panose="02020603050405020304" pitchFamily="18" charset="0"/>
                <a:cs typeface="Times New Roman" panose="02020603050405020304" pitchFamily="18" charset="0"/>
              </a:rPr>
              <a:t>Kết luận</a:t>
            </a:r>
          </a:p>
        </p:txBody>
      </p:sp>
      <p:sp>
        <p:nvSpPr>
          <p:cNvPr id="22" name="Arrow: Right 21">
            <a:extLst>
              <a:ext uri="{FF2B5EF4-FFF2-40B4-BE49-F238E27FC236}">
                <a16:creationId xmlns:a16="http://schemas.microsoft.com/office/drawing/2014/main" id="{71BCD396-FAD4-4955-B4F0-96F789E85B4E}"/>
              </a:ext>
            </a:extLst>
          </p:cNvPr>
          <p:cNvSpPr/>
          <p:nvPr/>
        </p:nvSpPr>
        <p:spPr>
          <a:xfrm rot="10800000">
            <a:off x="5729771" y="4279592"/>
            <a:ext cx="812034"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9FB1B114-D415-4464-807E-94031D4097D8}"/>
              </a:ext>
            </a:extLst>
          </p:cNvPr>
          <p:cNvSpPr/>
          <p:nvPr/>
        </p:nvSpPr>
        <p:spPr>
          <a:xfrm rot="10800000">
            <a:off x="3379241" y="4279593"/>
            <a:ext cx="812033"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Bent 7">
            <a:extLst>
              <a:ext uri="{FF2B5EF4-FFF2-40B4-BE49-F238E27FC236}">
                <a16:creationId xmlns:a16="http://schemas.microsoft.com/office/drawing/2014/main" id="{5A0D40AC-B8F3-4FF2-9E7E-1DD2222647A5}"/>
              </a:ext>
            </a:extLst>
          </p:cNvPr>
          <p:cNvSpPr/>
          <p:nvPr/>
        </p:nvSpPr>
        <p:spPr>
          <a:xfrm rot="5400000">
            <a:off x="8598075" y="2618503"/>
            <a:ext cx="1478664"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C0314A6-3C28-4553-B915-A9041AD78C58}"/>
              </a:ext>
            </a:extLst>
          </p:cNvPr>
          <p:cNvSpPr>
            <a:spLocks noGrp="1"/>
          </p:cNvSpPr>
          <p:nvPr>
            <p:ph type="sldNum" sz="quarter" idx="12"/>
          </p:nvPr>
        </p:nvSpPr>
        <p:spPr/>
        <p:txBody>
          <a:bodyPr/>
          <a:lstStyle/>
          <a:p>
            <a:fld id="{A02EBBDA-6239-48A4-BF42-145536EAE284}" type="slidenum">
              <a:rPr lang="en-US" smtClean="0"/>
              <a:t>2</a:t>
            </a:fld>
            <a:endParaRPr lang="en-US"/>
          </a:p>
        </p:txBody>
      </p:sp>
    </p:spTree>
    <p:extLst>
      <p:ext uri="{BB962C8B-B14F-4D97-AF65-F5344CB8AC3E}">
        <p14:creationId xmlns:p14="http://schemas.microsoft.com/office/powerpoint/2010/main" val="2365241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3.2 Mô phỏng kiểm chứng</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8"/>
            <a:ext cx="8802167" cy="3046988"/>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mô phỏng góc Roll: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Thời gian quá độ 5% : 1.215 (s)</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Độ vọt lố                   : 1.7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Sai lệch tĩnh              : 8.6e-5 (rad)</a:t>
            </a:r>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67AF807-16C1-4F87-8E86-368DE4CAD3C7}"/>
              </a:ext>
            </a:extLst>
          </p:cNvPr>
          <p:cNvPicPr/>
          <p:nvPr/>
        </p:nvPicPr>
        <p:blipFill rotWithShape="1">
          <a:blip r:embed="rId2" cstate="print">
            <a:extLst>
              <a:ext uri="{28A0092B-C50C-407E-A947-70E740481C1C}">
                <a14:useLocalDpi xmlns:a14="http://schemas.microsoft.com/office/drawing/2010/main" val="0"/>
              </a:ext>
            </a:extLst>
          </a:blip>
          <a:srcRect l="8081" r="6987"/>
          <a:stretch/>
        </p:blipFill>
        <p:spPr bwMode="auto">
          <a:xfrm>
            <a:off x="2559526" y="2916936"/>
            <a:ext cx="6837458" cy="3559100"/>
          </a:xfrm>
          <a:prstGeom prst="rect">
            <a:avLst/>
          </a:prstGeom>
          <a:noFill/>
          <a:ln>
            <a:noFill/>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B61E0EA0-26FF-4590-BAD6-AFFE37D37101}"/>
              </a:ext>
            </a:extLst>
          </p:cNvPr>
          <p:cNvSpPr>
            <a:spLocks noGrp="1"/>
          </p:cNvSpPr>
          <p:nvPr>
            <p:ph type="sldNum" sz="quarter" idx="12"/>
          </p:nvPr>
        </p:nvSpPr>
        <p:spPr/>
        <p:txBody>
          <a:bodyPr/>
          <a:lstStyle/>
          <a:p>
            <a:fld id="{A02EBBDA-6239-48A4-BF42-145536EAE284}" type="slidenum">
              <a:rPr lang="en-US" smtClean="0"/>
              <a:t>20</a:t>
            </a:fld>
            <a:endParaRPr lang="en-US"/>
          </a:p>
        </p:txBody>
      </p:sp>
    </p:spTree>
    <p:extLst>
      <p:ext uri="{BB962C8B-B14F-4D97-AF65-F5344CB8AC3E}">
        <p14:creationId xmlns:p14="http://schemas.microsoft.com/office/powerpoint/2010/main" val="3268581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3.2 Mô phỏng kiểm chứng</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8"/>
            <a:ext cx="8802167" cy="3046988"/>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mô phỏng góc Pitch: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Thời gian quá độ 5% : 1.578 (s)</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Độ vọt lố                   : 6.4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Sai lệch tĩnh              : 2e-4 (rad)</a:t>
            </a:r>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9316546-C919-4B6A-B974-49A43C6F5C5C}"/>
              </a:ext>
            </a:extLst>
          </p:cNvPr>
          <p:cNvPicPr/>
          <p:nvPr/>
        </p:nvPicPr>
        <p:blipFill rotWithShape="1">
          <a:blip r:embed="rId2" cstate="print">
            <a:extLst>
              <a:ext uri="{28A0092B-C50C-407E-A947-70E740481C1C}">
                <a14:useLocalDpi xmlns:a14="http://schemas.microsoft.com/office/drawing/2010/main" val="0"/>
              </a:ext>
            </a:extLst>
          </a:blip>
          <a:srcRect l="7572" r="5852"/>
          <a:stretch/>
        </p:blipFill>
        <p:spPr bwMode="auto">
          <a:xfrm>
            <a:off x="2499064" y="2989386"/>
            <a:ext cx="7193873" cy="3482573"/>
          </a:xfrm>
          <a:prstGeom prst="rect">
            <a:avLst/>
          </a:prstGeom>
          <a:noFill/>
          <a:ln>
            <a:noFill/>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C686BC31-D6EE-49E1-B94C-F6237D4D1EFB}"/>
              </a:ext>
            </a:extLst>
          </p:cNvPr>
          <p:cNvSpPr>
            <a:spLocks noGrp="1"/>
          </p:cNvSpPr>
          <p:nvPr>
            <p:ph type="sldNum" sz="quarter" idx="12"/>
          </p:nvPr>
        </p:nvSpPr>
        <p:spPr/>
        <p:txBody>
          <a:bodyPr/>
          <a:lstStyle/>
          <a:p>
            <a:fld id="{A02EBBDA-6239-48A4-BF42-145536EAE284}" type="slidenum">
              <a:rPr lang="en-US" smtClean="0"/>
              <a:t>21</a:t>
            </a:fld>
            <a:endParaRPr lang="en-US"/>
          </a:p>
        </p:txBody>
      </p:sp>
    </p:spTree>
    <p:extLst>
      <p:ext uri="{BB962C8B-B14F-4D97-AF65-F5344CB8AC3E}">
        <p14:creationId xmlns:p14="http://schemas.microsoft.com/office/powerpoint/2010/main" val="307620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3.2 Mô phỏng kiểm chứng</a:t>
            </a:r>
          </a:p>
        </p:txBody>
      </p:sp>
      <p:sp>
        <p:nvSpPr>
          <p:cNvPr id="8" name="TextBox 7">
            <a:extLst>
              <a:ext uri="{FF2B5EF4-FFF2-40B4-BE49-F238E27FC236}">
                <a16:creationId xmlns:a16="http://schemas.microsoft.com/office/drawing/2014/main" id="{FD7561BA-F14E-4CE4-BF9F-D8B7135F4CFA}"/>
              </a:ext>
            </a:extLst>
          </p:cNvPr>
          <p:cNvSpPr txBox="1"/>
          <p:nvPr/>
        </p:nvSpPr>
        <p:spPr>
          <a:xfrm>
            <a:off x="1918588" y="1249968"/>
            <a:ext cx="8802167" cy="3046988"/>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mô phỏng góc Yaw: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Thời gian quá độ 5% : 0.84 (s)</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Độ vọt lố                   : 0.0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Sai lệch tĩnh              : 2e-5 (rad)</a:t>
            </a:r>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531B4D4-2D1B-47DB-AD87-00511DB4F86C}"/>
              </a:ext>
            </a:extLst>
          </p:cNvPr>
          <p:cNvPicPr/>
          <p:nvPr/>
        </p:nvPicPr>
        <p:blipFill rotWithShape="1">
          <a:blip r:embed="rId2" cstate="print">
            <a:extLst>
              <a:ext uri="{28A0092B-C50C-407E-A947-70E740481C1C}">
                <a14:useLocalDpi xmlns:a14="http://schemas.microsoft.com/office/drawing/2010/main" val="0"/>
              </a:ext>
            </a:extLst>
          </a:blip>
          <a:srcRect l="8467" r="7132"/>
          <a:stretch/>
        </p:blipFill>
        <p:spPr bwMode="auto">
          <a:xfrm>
            <a:off x="2355298" y="2898945"/>
            <a:ext cx="7169703" cy="3313239"/>
          </a:xfrm>
          <a:prstGeom prst="rect">
            <a:avLst/>
          </a:prstGeom>
          <a:noFill/>
          <a:ln>
            <a:noFill/>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DEC335B9-E28A-4CC8-A9D6-BACDB207330D}"/>
              </a:ext>
            </a:extLst>
          </p:cNvPr>
          <p:cNvSpPr>
            <a:spLocks noGrp="1"/>
          </p:cNvSpPr>
          <p:nvPr>
            <p:ph type="sldNum" sz="quarter" idx="12"/>
          </p:nvPr>
        </p:nvSpPr>
        <p:spPr/>
        <p:txBody>
          <a:bodyPr/>
          <a:lstStyle/>
          <a:p>
            <a:fld id="{A02EBBDA-6239-48A4-BF42-145536EAE284}" type="slidenum">
              <a:rPr lang="en-US" smtClean="0"/>
              <a:t>22</a:t>
            </a:fld>
            <a:endParaRPr lang="en-US"/>
          </a:p>
        </p:txBody>
      </p:sp>
    </p:spTree>
    <p:extLst>
      <p:ext uri="{BB962C8B-B14F-4D97-AF65-F5344CB8AC3E}">
        <p14:creationId xmlns:p14="http://schemas.microsoft.com/office/powerpoint/2010/main" val="139816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CEEC-1446-4502-9FA6-1EBB1C459C2F}"/>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4.1 Thiết kế phần cứng</a:t>
            </a:r>
          </a:p>
        </p:txBody>
      </p:sp>
      <p:pic>
        <p:nvPicPr>
          <p:cNvPr id="4" name="Content Placeholder 3">
            <a:extLst>
              <a:ext uri="{FF2B5EF4-FFF2-40B4-BE49-F238E27FC236}">
                <a16:creationId xmlns:a16="http://schemas.microsoft.com/office/drawing/2014/main" id="{6059EC5D-2F0C-42F2-B17E-30207D35178C}"/>
              </a:ext>
            </a:extLst>
          </p:cNvPr>
          <p:cNvPicPr>
            <a:picLocks noChangeAspect="1"/>
          </p:cNvPicPr>
          <p:nvPr/>
        </p:nvPicPr>
        <p:blipFill>
          <a:blip r:embed="rId2"/>
          <a:stretch>
            <a:fillRect/>
          </a:stretch>
        </p:blipFill>
        <p:spPr>
          <a:xfrm>
            <a:off x="651933" y="1645336"/>
            <a:ext cx="5107947" cy="3778920"/>
          </a:xfrm>
          <a:prstGeom prst="rect">
            <a:avLst/>
          </a:prstGeom>
        </p:spPr>
      </p:pic>
      <p:pic>
        <p:nvPicPr>
          <p:cNvPr id="5" name="Picture 4">
            <a:extLst>
              <a:ext uri="{FF2B5EF4-FFF2-40B4-BE49-F238E27FC236}">
                <a16:creationId xmlns:a16="http://schemas.microsoft.com/office/drawing/2014/main" id="{04948CF6-F805-42D1-9A6C-5B5B31481FF3}"/>
              </a:ext>
            </a:extLst>
          </p:cNvPr>
          <p:cNvPicPr>
            <a:picLocks noChangeAspect="1"/>
          </p:cNvPicPr>
          <p:nvPr/>
        </p:nvPicPr>
        <p:blipFill>
          <a:blip r:embed="rId3"/>
          <a:stretch>
            <a:fillRect/>
          </a:stretch>
        </p:blipFill>
        <p:spPr>
          <a:xfrm>
            <a:off x="5893045" y="1893237"/>
            <a:ext cx="6188763" cy="3283117"/>
          </a:xfrm>
          <a:prstGeom prst="rect">
            <a:avLst/>
          </a:prstGeom>
        </p:spPr>
      </p:pic>
      <p:sp>
        <p:nvSpPr>
          <p:cNvPr id="3" name="Slide Number Placeholder 2">
            <a:extLst>
              <a:ext uri="{FF2B5EF4-FFF2-40B4-BE49-F238E27FC236}">
                <a16:creationId xmlns:a16="http://schemas.microsoft.com/office/drawing/2014/main" id="{76A223AC-1A36-4ABF-9861-8FC928CC0BFF}"/>
              </a:ext>
            </a:extLst>
          </p:cNvPr>
          <p:cNvSpPr>
            <a:spLocks noGrp="1"/>
          </p:cNvSpPr>
          <p:nvPr>
            <p:ph type="sldNum" sz="quarter" idx="12"/>
          </p:nvPr>
        </p:nvSpPr>
        <p:spPr/>
        <p:txBody>
          <a:bodyPr/>
          <a:lstStyle/>
          <a:p>
            <a:fld id="{A02EBBDA-6239-48A4-BF42-145536EAE284}" type="slidenum">
              <a:rPr lang="en-US" smtClean="0"/>
              <a:t>23</a:t>
            </a:fld>
            <a:endParaRPr lang="en-US"/>
          </a:p>
        </p:txBody>
      </p:sp>
    </p:spTree>
    <p:extLst>
      <p:ext uri="{BB962C8B-B14F-4D97-AF65-F5344CB8AC3E}">
        <p14:creationId xmlns:p14="http://schemas.microsoft.com/office/powerpoint/2010/main" val="1352052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41AA0-0680-482D-AC09-4E5838247B6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4.2 Thiết kế phần mềm</a:t>
            </a:r>
          </a:p>
        </p:txBody>
      </p:sp>
      <p:sp>
        <p:nvSpPr>
          <p:cNvPr id="3" name="Content Placeholder 2">
            <a:extLst>
              <a:ext uri="{FF2B5EF4-FFF2-40B4-BE49-F238E27FC236}">
                <a16:creationId xmlns:a16="http://schemas.microsoft.com/office/drawing/2014/main" id="{758454B2-4958-4245-98A5-00CEDFE83A4B}"/>
              </a:ext>
            </a:extLst>
          </p:cNvPr>
          <p:cNvSpPr>
            <a:spLocks noGrp="1"/>
          </p:cNvSpPr>
          <p:nvPr>
            <p:ph idx="1"/>
          </p:nvPr>
        </p:nvSpPr>
        <p:spPr>
          <a:xfrm>
            <a:off x="651933" y="1346203"/>
            <a:ext cx="7444502" cy="4902199"/>
          </a:xfrm>
        </p:spPr>
        <p:txBody>
          <a:bodyPr/>
          <a:lstStyle/>
          <a:p>
            <a:pPr>
              <a:buFont typeface="Wingdings" panose="05000000000000000000" pitchFamily="2" charset="2"/>
              <a:buChar char="Ø"/>
            </a:pPr>
            <a:r>
              <a:rPr lang="en-US">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Giao diện ứng dụng Android:</a:t>
            </a:r>
          </a:p>
          <a:p>
            <a:pPr lvl="1"/>
            <a:r>
              <a:rPr lang="en-US">
                <a:solidFill>
                  <a:schemeClr val="tx1"/>
                </a:solidFill>
                <a:latin typeface="Times New Roman" panose="02020603050405020304" pitchFamily="18" charset="0"/>
                <a:cs typeface="Times New Roman" panose="02020603050405020304" pitchFamily="18" charset="0"/>
              </a:rPr>
              <a:t> Các text box hiển thị giá trị và dữ liệu nhận được từ vi điều khiển thông qua truyền thông Bluetooth như: KP1, KP2, KP3, …</a:t>
            </a:r>
          </a:p>
          <a:p>
            <a:pPr lvl="1"/>
            <a:r>
              <a:rPr lang="en-US">
                <a:solidFill>
                  <a:schemeClr val="tx1"/>
                </a:solidFill>
                <a:latin typeface="Times New Roman" panose="02020603050405020304" pitchFamily="18" charset="0"/>
                <a:cs typeface="Times New Roman" panose="02020603050405020304" pitchFamily="18" charset="0"/>
              </a:rPr>
              <a:t> Các button kết nối truyền thông, điều hướng và tăng giảm gas: Connect, Start, Tiến, Up,…</a:t>
            </a: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p>
        </p:txBody>
      </p:sp>
      <p:pic>
        <p:nvPicPr>
          <p:cNvPr id="4" name="Picture 3">
            <a:extLst>
              <a:ext uri="{FF2B5EF4-FFF2-40B4-BE49-F238E27FC236}">
                <a16:creationId xmlns:a16="http://schemas.microsoft.com/office/drawing/2014/main" id="{4E3AEC9C-6A3E-4B63-A4D0-EE21917001FE}"/>
              </a:ext>
            </a:extLst>
          </p:cNvPr>
          <p:cNvPicPr>
            <a:picLocks noChangeAspect="1"/>
          </p:cNvPicPr>
          <p:nvPr/>
        </p:nvPicPr>
        <p:blipFill>
          <a:blip r:embed="rId2"/>
          <a:stretch>
            <a:fillRect/>
          </a:stretch>
        </p:blipFill>
        <p:spPr>
          <a:xfrm>
            <a:off x="8446121" y="1238248"/>
            <a:ext cx="3182722" cy="5329209"/>
          </a:xfrm>
          <a:prstGeom prst="rect">
            <a:avLst/>
          </a:prstGeom>
        </p:spPr>
      </p:pic>
      <p:sp>
        <p:nvSpPr>
          <p:cNvPr id="5" name="Slide Number Placeholder 4">
            <a:extLst>
              <a:ext uri="{FF2B5EF4-FFF2-40B4-BE49-F238E27FC236}">
                <a16:creationId xmlns:a16="http://schemas.microsoft.com/office/drawing/2014/main" id="{59B73CB6-F871-4564-A36B-35189D133522}"/>
              </a:ext>
            </a:extLst>
          </p:cNvPr>
          <p:cNvSpPr>
            <a:spLocks noGrp="1"/>
          </p:cNvSpPr>
          <p:nvPr>
            <p:ph type="sldNum" sz="quarter" idx="12"/>
          </p:nvPr>
        </p:nvSpPr>
        <p:spPr/>
        <p:txBody>
          <a:bodyPr/>
          <a:lstStyle/>
          <a:p>
            <a:fld id="{A02EBBDA-6239-48A4-BF42-145536EAE284}" type="slidenum">
              <a:rPr lang="en-US" smtClean="0"/>
              <a:t>24</a:t>
            </a:fld>
            <a:endParaRPr lang="en-US"/>
          </a:p>
        </p:txBody>
      </p:sp>
    </p:spTree>
    <p:extLst>
      <p:ext uri="{BB962C8B-B14F-4D97-AF65-F5344CB8AC3E}">
        <p14:creationId xmlns:p14="http://schemas.microsoft.com/office/powerpoint/2010/main" val="220290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41AA0-0680-482D-AC09-4E5838247B6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4.2 Thiết kế phần mềm</a:t>
            </a:r>
          </a:p>
        </p:txBody>
      </p:sp>
      <p:sp>
        <p:nvSpPr>
          <p:cNvPr id="3" name="Content Placeholder 2">
            <a:extLst>
              <a:ext uri="{FF2B5EF4-FFF2-40B4-BE49-F238E27FC236}">
                <a16:creationId xmlns:a16="http://schemas.microsoft.com/office/drawing/2014/main" id="{758454B2-4958-4245-98A5-00CEDFE83A4B}"/>
              </a:ext>
            </a:extLst>
          </p:cNvPr>
          <p:cNvSpPr>
            <a:spLocks noGrp="1"/>
          </p:cNvSpPr>
          <p:nvPr>
            <p:ph idx="1"/>
          </p:nvPr>
        </p:nvSpPr>
        <p:spPr>
          <a:xfrm>
            <a:off x="651933" y="1346203"/>
            <a:ext cx="10773628" cy="4902199"/>
          </a:xfrm>
        </p:spPr>
        <p:txBody>
          <a:bodyPr/>
          <a:lstStyle/>
          <a:p>
            <a:pPr>
              <a:buFont typeface="Wingdings" panose="05000000000000000000" pitchFamily="2" charset="2"/>
              <a:buChar char="Ø"/>
            </a:pPr>
            <a:r>
              <a:rPr lang="en-US">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Chương trình điều khiển:</a:t>
            </a:r>
          </a:p>
          <a:p>
            <a:pPr lvl="1"/>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p>
        </p:txBody>
      </p:sp>
      <p:pic>
        <p:nvPicPr>
          <p:cNvPr id="4" name="Picture 3">
            <a:extLst>
              <a:ext uri="{FF2B5EF4-FFF2-40B4-BE49-F238E27FC236}">
                <a16:creationId xmlns:a16="http://schemas.microsoft.com/office/drawing/2014/main" id="{5148D8F0-AB13-4E5A-95AF-671C76DA2D25}"/>
              </a:ext>
            </a:extLst>
          </p:cNvPr>
          <p:cNvPicPr>
            <a:picLocks noChangeAspect="1"/>
          </p:cNvPicPr>
          <p:nvPr/>
        </p:nvPicPr>
        <p:blipFill>
          <a:blip r:embed="rId2"/>
          <a:stretch>
            <a:fillRect/>
          </a:stretch>
        </p:blipFill>
        <p:spPr>
          <a:xfrm>
            <a:off x="3592415" y="2927641"/>
            <a:ext cx="4290955" cy="3720481"/>
          </a:xfrm>
          <a:prstGeom prst="rect">
            <a:avLst/>
          </a:prstGeom>
        </p:spPr>
      </p:pic>
      <p:sp>
        <p:nvSpPr>
          <p:cNvPr id="9" name="TextBox 8">
            <a:extLst>
              <a:ext uri="{FF2B5EF4-FFF2-40B4-BE49-F238E27FC236}">
                <a16:creationId xmlns:a16="http://schemas.microsoft.com/office/drawing/2014/main" id="{A059CAFB-BED6-413F-BC2C-918708003B55}"/>
              </a:ext>
            </a:extLst>
          </p:cNvPr>
          <p:cNvSpPr txBox="1"/>
          <p:nvPr/>
        </p:nvSpPr>
        <p:spPr>
          <a:xfrm>
            <a:off x="7767961" y="5646198"/>
            <a:ext cx="2564907"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Timer Interrupt Process</a:t>
            </a:r>
          </a:p>
        </p:txBody>
      </p:sp>
      <p:sp>
        <p:nvSpPr>
          <p:cNvPr id="6" name="Rectangle 5">
            <a:extLst>
              <a:ext uri="{FF2B5EF4-FFF2-40B4-BE49-F238E27FC236}">
                <a16:creationId xmlns:a16="http://schemas.microsoft.com/office/drawing/2014/main" id="{A198FE2A-64D2-4C6C-845C-499E5F3024C4}"/>
              </a:ext>
            </a:extLst>
          </p:cNvPr>
          <p:cNvSpPr/>
          <p:nvPr/>
        </p:nvSpPr>
        <p:spPr>
          <a:xfrm>
            <a:off x="766438" y="1850033"/>
            <a:ext cx="11120761" cy="1477328"/>
          </a:xfrm>
          <a:prstGeom prst="rect">
            <a:avLst/>
          </a:prstGeom>
        </p:spPr>
        <p:txBody>
          <a:bodyPr wrap="square">
            <a:spAutoFit/>
          </a:bodyPr>
          <a:lstStyle/>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Main Process có chức năng cài đặt, thiết lập cấu hình và xử lí giao tiếp truyền thông.</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Timer Interrupt Process có chức năng tính toán giá trị và xuất tín hiệu điều khiển cho hệ thống mỗi 25ms.</a:t>
            </a:r>
          </a:p>
          <a:p>
            <a:pPr algn="just"/>
            <a:endParaRPr lang="en-US"/>
          </a:p>
        </p:txBody>
      </p:sp>
      <p:sp>
        <p:nvSpPr>
          <p:cNvPr id="8" name="TextBox 7">
            <a:extLst>
              <a:ext uri="{FF2B5EF4-FFF2-40B4-BE49-F238E27FC236}">
                <a16:creationId xmlns:a16="http://schemas.microsoft.com/office/drawing/2014/main" id="{480F3BA9-1BC9-48DF-A9BF-60F5790DE3AB}"/>
              </a:ext>
            </a:extLst>
          </p:cNvPr>
          <p:cNvSpPr txBox="1"/>
          <p:nvPr/>
        </p:nvSpPr>
        <p:spPr>
          <a:xfrm>
            <a:off x="1701471" y="5646198"/>
            <a:ext cx="189094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Main Process</a:t>
            </a:r>
          </a:p>
        </p:txBody>
      </p:sp>
      <p:sp>
        <p:nvSpPr>
          <p:cNvPr id="5" name="Slide Number Placeholder 4">
            <a:extLst>
              <a:ext uri="{FF2B5EF4-FFF2-40B4-BE49-F238E27FC236}">
                <a16:creationId xmlns:a16="http://schemas.microsoft.com/office/drawing/2014/main" id="{96E4EFB8-3F1D-4175-9939-76DAD3D55F01}"/>
              </a:ext>
            </a:extLst>
          </p:cNvPr>
          <p:cNvSpPr>
            <a:spLocks noGrp="1"/>
          </p:cNvSpPr>
          <p:nvPr>
            <p:ph type="sldNum" sz="quarter" idx="12"/>
          </p:nvPr>
        </p:nvSpPr>
        <p:spPr/>
        <p:txBody>
          <a:bodyPr/>
          <a:lstStyle/>
          <a:p>
            <a:fld id="{A02EBBDA-6239-48A4-BF42-145536EAE284}" type="slidenum">
              <a:rPr lang="en-US" smtClean="0"/>
              <a:t>25</a:t>
            </a:fld>
            <a:endParaRPr lang="en-US"/>
          </a:p>
        </p:txBody>
      </p:sp>
    </p:spTree>
    <p:extLst>
      <p:ext uri="{BB962C8B-B14F-4D97-AF65-F5344CB8AC3E}">
        <p14:creationId xmlns:p14="http://schemas.microsoft.com/office/powerpoint/2010/main" val="1589294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BC768-0CD1-4774-900B-23AA7867AA7D}"/>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5. Nhận dạng thông số</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D37CD-5AB8-4F9B-A77B-56A49E0E0C93}"/>
                  </a:ext>
                </a:extLst>
              </p:cNvPr>
              <p:cNvSpPr>
                <a:spLocks noGrp="1"/>
              </p:cNvSpPr>
              <p:nvPr>
                <p:ph idx="1"/>
              </p:nvPr>
            </p:nvSpPr>
            <p:spPr>
              <a:xfrm>
                <a:off x="651933" y="1346203"/>
                <a:ext cx="11110980" cy="4902199"/>
              </a:xfrm>
            </p:spPr>
            <p:txBody>
              <a:bodyPr/>
              <a:lstStyle/>
              <a:p>
                <a:pPr marL="0" indent="0">
                  <a:buNone/>
                </a:pPr>
                <a:r>
                  <a:rPr lang="en-US">
                    <a:solidFill>
                      <a:schemeClr val="tx1"/>
                    </a:solidFill>
                    <a:latin typeface="Times New Roman" panose="02020603050405020304" pitchFamily="18" charset="0"/>
                    <a:cs typeface="Times New Roman" panose="02020603050405020304" pitchFamily="18" charset="0"/>
                  </a:rPr>
                  <a:t>Các thông số cần được xác định cho mô phỏng kiểm chứng và thực nghiệm:</a:t>
                </a:r>
              </a:p>
              <a:p>
                <a:pPr marL="514350" indent="-514350">
                  <a:buFont typeface="+mj-lt"/>
                  <a:buAutoNum type="arabicPeriod"/>
                </a:pPr>
                <a:r>
                  <a:rPr lang="en-US">
                    <a:solidFill>
                      <a:schemeClr val="tx1"/>
                    </a:solidFill>
                    <a:latin typeface="Times New Roman" panose="02020603050405020304" pitchFamily="18" charset="0"/>
                    <a:cs typeface="Times New Roman" panose="02020603050405020304" pitchFamily="18" charset="0"/>
                  </a:rPr>
                  <a:t>Độ rộng xung trung bình tại trạng thái treo.</a:t>
                </a:r>
              </a:p>
              <a:p>
                <a:pPr marL="514350" indent="-514350">
                  <a:buFont typeface="+mj-lt"/>
                  <a:buAutoNum type="arabicPeriod"/>
                </a:pPr>
                <a:r>
                  <a:rPr lang="en-US">
                    <a:solidFill>
                      <a:schemeClr val="tx1"/>
                    </a:solidFill>
                    <a:latin typeface="Times New Roman" panose="02020603050405020304" pitchFamily="18" charset="0"/>
                    <a:cs typeface="Times New Roman" panose="02020603050405020304" pitchFamily="18" charset="0"/>
                  </a:rPr>
                  <a:t>Xác định hệ số K trong hàm truyền động cơ</a:t>
                </a:r>
                <a14:m>
                  <m:oMath xmlns:m="http://schemas.openxmlformats.org/officeDocument/2006/math">
                    <m:r>
                      <a:rPr lang="en-US">
                        <a:solidFill>
                          <a:schemeClr val="tx1"/>
                        </a:solidFill>
                        <a:latin typeface="Cambria Math" panose="02040503050406030204" pitchFamily="18" charset="0"/>
                        <a:cs typeface="Times New Roman" panose="02020603050405020304" pitchFamily="18" charset="0"/>
                      </a:rPr>
                      <m:t>.</m:t>
                    </m:r>
                  </m:oMath>
                </a14:m>
                <a:endParaRPr lang="en-US">
                  <a:solidFill>
                    <a:schemeClr val="tx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a:solidFill>
                      <a:schemeClr val="tx1"/>
                    </a:solidFill>
                    <a:latin typeface="Times New Roman" panose="02020603050405020304" pitchFamily="18" charset="0"/>
                    <a:cs typeface="Times New Roman" panose="02020603050405020304" pitchFamily="18" charset="0"/>
                  </a:rPr>
                  <a:t>Hệ số lực đẩy b của động cơ và cánh quạt.</a:t>
                </a:r>
              </a:p>
              <a:p>
                <a:pPr marL="514350" indent="-514350">
                  <a:buFont typeface="+mj-lt"/>
                  <a:buAutoNum type="arabicPeriod"/>
                </a:pPr>
                <a:r>
                  <a:rPr lang="en-US">
                    <a:solidFill>
                      <a:schemeClr val="tx1"/>
                    </a:solidFill>
                    <a:latin typeface="Times New Roman" panose="02020603050405020304" pitchFamily="18" charset="0"/>
                    <a:cs typeface="Times New Roman" panose="02020603050405020304" pitchFamily="18" charset="0"/>
                  </a:rPr>
                  <a:t>Mô men quán tính của các trục Ix, Iy, Iz.</a:t>
                </a:r>
              </a:p>
              <a:p>
                <a:pPr marL="0" indent="0">
                  <a:buNone/>
                </a:pPr>
                <a:endParaRPr lang="en-US">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65D37CD-5AB8-4F9B-A77B-56A49E0E0C93}"/>
                  </a:ext>
                </a:extLst>
              </p:cNvPr>
              <p:cNvSpPr>
                <a:spLocks noGrp="1" noRot="1" noChangeAspect="1" noMove="1" noResize="1" noEditPoints="1" noAdjustHandles="1" noChangeArrowheads="1" noChangeShapeType="1" noTextEdit="1"/>
              </p:cNvSpPr>
              <p:nvPr>
                <p:ph idx="1"/>
              </p:nvPr>
            </p:nvSpPr>
            <p:spPr>
              <a:xfrm>
                <a:off x="651933" y="1346203"/>
                <a:ext cx="11110980" cy="4902199"/>
              </a:xfrm>
              <a:blipFill>
                <a:blip r:embed="rId2"/>
                <a:stretch>
                  <a:fillRect l="-1152" t="-22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12B7301-5BC4-4CFE-970F-DE8F048E322E}"/>
              </a:ext>
            </a:extLst>
          </p:cNvPr>
          <p:cNvSpPr>
            <a:spLocks noGrp="1"/>
          </p:cNvSpPr>
          <p:nvPr>
            <p:ph type="sldNum" sz="quarter" idx="12"/>
          </p:nvPr>
        </p:nvSpPr>
        <p:spPr/>
        <p:txBody>
          <a:bodyPr/>
          <a:lstStyle/>
          <a:p>
            <a:fld id="{A02EBBDA-6239-48A4-BF42-145536EAE284}" type="slidenum">
              <a:rPr lang="en-US" smtClean="0"/>
              <a:t>26</a:t>
            </a:fld>
            <a:endParaRPr lang="en-US"/>
          </a:p>
        </p:txBody>
      </p:sp>
    </p:spTree>
    <p:extLst>
      <p:ext uri="{BB962C8B-B14F-4D97-AF65-F5344CB8AC3E}">
        <p14:creationId xmlns:p14="http://schemas.microsoft.com/office/powerpoint/2010/main" val="981763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BCAD-FE66-4B8F-98FC-94F91F4FEA2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5.1 Thí nghiệm 1</a:t>
            </a:r>
          </a:p>
        </p:txBody>
      </p:sp>
      <p:pic>
        <p:nvPicPr>
          <p:cNvPr id="8" name="Picture 7">
            <a:extLst>
              <a:ext uri="{FF2B5EF4-FFF2-40B4-BE49-F238E27FC236}">
                <a16:creationId xmlns:a16="http://schemas.microsoft.com/office/drawing/2014/main" id="{9B1D0963-9833-40B5-A36F-E87C844DC6AE}"/>
              </a:ext>
            </a:extLst>
          </p:cNvPr>
          <p:cNvPicPr>
            <a:picLocks noChangeAspect="1"/>
          </p:cNvPicPr>
          <p:nvPr/>
        </p:nvPicPr>
        <p:blipFill>
          <a:blip r:embed="rId2"/>
          <a:stretch>
            <a:fillRect/>
          </a:stretch>
        </p:blipFill>
        <p:spPr>
          <a:xfrm>
            <a:off x="8577600" y="2370392"/>
            <a:ext cx="3032102" cy="4042802"/>
          </a:xfrm>
          <a:prstGeom prst="rect">
            <a:avLst/>
          </a:prstGeom>
        </p:spPr>
      </p:pic>
      <p:pic>
        <p:nvPicPr>
          <p:cNvPr id="9" name="Content Placeholder 6">
            <a:extLst>
              <a:ext uri="{FF2B5EF4-FFF2-40B4-BE49-F238E27FC236}">
                <a16:creationId xmlns:a16="http://schemas.microsoft.com/office/drawing/2014/main" id="{B2D56C2C-1D21-46B9-B336-806A5B2C627D}"/>
              </a:ext>
            </a:extLst>
          </p:cNvPr>
          <p:cNvPicPr>
            <a:picLocks noChangeAspect="1"/>
          </p:cNvPicPr>
          <p:nvPr/>
        </p:nvPicPr>
        <p:blipFill>
          <a:blip r:embed="rId3"/>
          <a:stretch>
            <a:fillRect/>
          </a:stretch>
        </p:blipFill>
        <p:spPr>
          <a:xfrm>
            <a:off x="838200" y="2370392"/>
            <a:ext cx="7277042" cy="4042802"/>
          </a:xfrm>
          <a:prstGeom prst="rect">
            <a:avLst/>
          </a:prstGeom>
        </p:spPr>
      </p:pic>
      <p:sp>
        <p:nvSpPr>
          <p:cNvPr id="10" name="TextBox 9">
            <a:extLst>
              <a:ext uri="{FF2B5EF4-FFF2-40B4-BE49-F238E27FC236}">
                <a16:creationId xmlns:a16="http://schemas.microsoft.com/office/drawing/2014/main" id="{DF89F3A6-1949-439D-9249-AF24A07EA63D}"/>
              </a:ext>
            </a:extLst>
          </p:cNvPr>
          <p:cNvSpPr txBox="1"/>
          <p:nvPr/>
        </p:nvSpPr>
        <p:spPr>
          <a:xfrm>
            <a:off x="3023969" y="6231897"/>
            <a:ext cx="3326004"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Sơ đồ thực hiện</a:t>
            </a:r>
          </a:p>
        </p:txBody>
      </p:sp>
      <p:sp>
        <p:nvSpPr>
          <p:cNvPr id="11" name="TextBox 10">
            <a:extLst>
              <a:ext uri="{FF2B5EF4-FFF2-40B4-BE49-F238E27FC236}">
                <a16:creationId xmlns:a16="http://schemas.microsoft.com/office/drawing/2014/main" id="{38AA3925-FF93-4F3D-9A2C-FE53A2240F77}"/>
              </a:ext>
            </a:extLst>
          </p:cNvPr>
          <p:cNvSpPr txBox="1"/>
          <p:nvPr/>
        </p:nvSpPr>
        <p:spPr>
          <a:xfrm>
            <a:off x="9105058" y="6334780"/>
            <a:ext cx="3521948"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Thiết bị thực tế</a:t>
            </a:r>
          </a:p>
        </p:txBody>
      </p:sp>
      <p:sp>
        <p:nvSpPr>
          <p:cNvPr id="3" name="TextBox 2">
            <a:extLst>
              <a:ext uri="{FF2B5EF4-FFF2-40B4-BE49-F238E27FC236}">
                <a16:creationId xmlns:a16="http://schemas.microsoft.com/office/drawing/2014/main" id="{01E16B6C-EC44-4D60-8765-4917F6061D03}"/>
              </a:ext>
            </a:extLst>
          </p:cNvPr>
          <p:cNvSpPr txBox="1"/>
          <p:nvPr/>
        </p:nvSpPr>
        <p:spPr>
          <a:xfrm>
            <a:off x="651933" y="1238248"/>
            <a:ext cx="11217512" cy="954107"/>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Tiến hành đo lực đẩy, tốc độ các động cơ lần lượt với mỗi độ rộng xung khác nhau. </a:t>
            </a:r>
          </a:p>
        </p:txBody>
      </p:sp>
      <p:sp>
        <p:nvSpPr>
          <p:cNvPr id="4" name="Slide Number Placeholder 3">
            <a:extLst>
              <a:ext uri="{FF2B5EF4-FFF2-40B4-BE49-F238E27FC236}">
                <a16:creationId xmlns:a16="http://schemas.microsoft.com/office/drawing/2014/main" id="{226BB588-DA4C-4AAB-BEFB-20067CFF7CC7}"/>
              </a:ext>
            </a:extLst>
          </p:cNvPr>
          <p:cNvSpPr>
            <a:spLocks noGrp="1"/>
          </p:cNvSpPr>
          <p:nvPr>
            <p:ph type="sldNum" sz="quarter" idx="12"/>
          </p:nvPr>
        </p:nvSpPr>
        <p:spPr/>
        <p:txBody>
          <a:bodyPr/>
          <a:lstStyle/>
          <a:p>
            <a:fld id="{A02EBBDA-6239-48A4-BF42-145536EAE284}" type="slidenum">
              <a:rPr lang="en-US" smtClean="0"/>
              <a:t>27</a:t>
            </a:fld>
            <a:endParaRPr lang="en-US"/>
          </a:p>
        </p:txBody>
      </p:sp>
    </p:spTree>
    <p:extLst>
      <p:ext uri="{BB962C8B-B14F-4D97-AF65-F5344CB8AC3E}">
        <p14:creationId xmlns:p14="http://schemas.microsoft.com/office/powerpoint/2010/main" val="160108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3060-DB32-4402-B1C4-D7F310B51C68}"/>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5.1 Thí nghiệm 1</a:t>
            </a:r>
          </a:p>
        </p:txBody>
      </p:sp>
      <p:sp>
        <p:nvSpPr>
          <p:cNvPr id="3" name="Content Placeholder 2">
            <a:extLst>
              <a:ext uri="{FF2B5EF4-FFF2-40B4-BE49-F238E27FC236}">
                <a16:creationId xmlns:a16="http://schemas.microsoft.com/office/drawing/2014/main" id="{946052EA-B353-45FF-BD7C-9412214A950A}"/>
              </a:ext>
            </a:extLst>
          </p:cNvPr>
          <p:cNvSpPr>
            <a:spLocks noGrp="1"/>
          </p:cNvSpPr>
          <p:nvPr>
            <p:ph idx="1"/>
          </p:nvPr>
        </p:nvSpPr>
        <p:spPr>
          <a:xfrm>
            <a:off x="651933" y="1346203"/>
            <a:ext cx="8438801" cy="4902199"/>
          </a:xfrm>
        </p:spPr>
        <p:txBody>
          <a:bodyPr/>
          <a:lstStyle/>
          <a:p>
            <a:pPr marL="514350" indent="-514350">
              <a:buFont typeface="+mj-lt"/>
              <a:buAutoNum type="arabicPeriod"/>
            </a:pPr>
            <a:r>
              <a:rPr lang="en-US">
                <a:solidFill>
                  <a:schemeClr val="tx1"/>
                </a:solidFill>
                <a:latin typeface="Times New Roman" panose="02020603050405020304" pitchFamily="18" charset="0"/>
                <a:cs typeface="Times New Roman" panose="02020603050405020304" pitchFamily="18" charset="0"/>
              </a:rPr>
              <a:t>Độ rộng xung trung bình tại trạng thái treo</a:t>
            </a:r>
            <a:endParaRPr lang="en-US"/>
          </a:p>
          <a:p>
            <a:pPr marL="257175" lvl="1" indent="0">
              <a:buNone/>
            </a:pPr>
            <a:r>
              <a:rPr lang="en-US">
                <a:solidFill>
                  <a:schemeClr val="tx1"/>
                </a:solidFill>
                <a:latin typeface="Times New Roman" panose="02020603050405020304" pitchFamily="18" charset="0"/>
                <a:cs typeface="Times New Roman" panose="02020603050405020304" pitchFamily="18" charset="0"/>
              </a:rPr>
              <a:t>Tổng khối lượng = 1360g</a:t>
            </a:r>
          </a:p>
          <a:p>
            <a:pPr marL="257175" lvl="1" indent="0">
              <a:buNone/>
            </a:pPr>
            <a:r>
              <a:rPr lang="en-US">
                <a:solidFill>
                  <a:schemeClr val="tx1"/>
                </a:solidFill>
                <a:latin typeface="Times New Roman" panose="02020603050405020304" pitchFamily="18" charset="0"/>
                <a:cs typeface="Times New Roman" panose="02020603050405020304" pitchFamily="18" charset="0"/>
              </a:rPr>
              <a:t>Lực đẩy tối thiểu của mỗi động cơ: 340 g</a:t>
            </a:r>
          </a:p>
          <a:p>
            <a:pPr marL="257175" lvl="1" indent="0">
              <a:buNone/>
            </a:pPr>
            <a:endParaRPr lang="en-US"/>
          </a:p>
          <a:p>
            <a:pPr marL="0" indent="0">
              <a:buNone/>
            </a:pPr>
            <a:endParaRPr lang="en-US"/>
          </a:p>
        </p:txBody>
      </p:sp>
      <p:pic>
        <p:nvPicPr>
          <p:cNvPr id="4" name="Picture 3">
            <a:extLst>
              <a:ext uri="{FF2B5EF4-FFF2-40B4-BE49-F238E27FC236}">
                <a16:creationId xmlns:a16="http://schemas.microsoft.com/office/drawing/2014/main" id="{425DF992-2DAB-438B-AA23-55183E0BC136}"/>
              </a:ext>
            </a:extLst>
          </p:cNvPr>
          <p:cNvPicPr>
            <a:picLocks noChangeAspect="1"/>
          </p:cNvPicPr>
          <p:nvPr/>
        </p:nvPicPr>
        <p:blipFill>
          <a:blip r:embed="rId2"/>
          <a:stretch>
            <a:fillRect/>
          </a:stretch>
        </p:blipFill>
        <p:spPr>
          <a:xfrm>
            <a:off x="7047248" y="2129095"/>
            <a:ext cx="5027266" cy="3336414"/>
          </a:xfrm>
          <a:prstGeom prst="rect">
            <a:avLst/>
          </a:prstGeom>
        </p:spPr>
      </p:pic>
      <p:pic>
        <p:nvPicPr>
          <p:cNvPr id="5" name="Picture 4">
            <a:extLst>
              <a:ext uri="{FF2B5EF4-FFF2-40B4-BE49-F238E27FC236}">
                <a16:creationId xmlns:a16="http://schemas.microsoft.com/office/drawing/2014/main" id="{F8B9D32E-16DB-4E5F-9E48-0293C0C40162}"/>
              </a:ext>
            </a:extLst>
          </p:cNvPr>
          <p:cNvPicPr>
            <a:picLocks noChangeAspect="1"/>
          </p:cNvPicPr>
          <p:nvPr/>
        </p:nvPicPr>
        <p:blipFill>
          <a:blip r:embed="rId3"/>
          <a:stretch>
            <a:fillRect/>
          </a:stretch>
        </p:blipFill>
        <p:spPr>
          <a:xfrm>
            <a:off x="1312668" y="3828286"/>
            <a:ext cx="5423916" cy="1124712"/>
          </a:xfrm>
          <a:prstGeom prst="rect">
            <a:avLst/>
          </a:prstGeom>
        </p:spPr>
      </p:pic>
      <p:sp>
        <p:nvSpPr>
          <p:cNvPr id="6" name="Rectangle 5">
            <a:extLst>
              <a:ext uri="{FF2B5EF4-FFF2-40B4-BE49-F238E27FC236}">
                <a16:creationId xmlns:a16="http://schemas.microsoft.com/office/drawing/2014/main" id="{E3AD2846-D8E0-4F9C-9929-1745B0E45CC6}"/>
              </a:ext>
            </a:extLst>
          </p:cNvPr>
          <p:cNvSpPr/>
          <p:nvPr/>
        </p:nvSpPr>
        <p:spPr>
          <a:xfrm>
            <a:off x="1002003" y="3195929"/>
            <a:ext cx="6135013"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Giá trị trung bình của PWM tại trạng thái hover:</a:t>
            </a:r>
          </a:p>
        </p:txBody>
      </p:sp>
      <p:sp>
        <p:nvSpPr>
          <p:cNvPr id="7" name="TextBox 6">
            <a:extLst>
              <a:ext uri="{FF2B5EF4-FFF2-40B4-BE49-F238E27FC236}">
                <a16:creationId xmlns:a16="http://schemas.microsoft.com/office/drawing/2014/main" id="{3D841109-6510-4881-8CC6-5FC11D61A6BF}"/>
              </a:ext>
            </a:extLst>
          </p:cNvPr>
          <p:cNvSpPr txBox="1"/>
          <p:nvPr/>
        </p:nvSpPr>
        <p:spPr>
          <a:xfrm>
            <a:off x="7652551" y="5637320"/>
            <a:ext cx="4145872"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Mối liên hệ giữa lực đẩy và độ rộng xung</a:t>
            </a:r>
          </a:p>
        </p:txBody>
      </p:sp>
      <p:sp>
        <p:nvSpPr>
          <p:cNvPr id="8" name="Slide Number Placeholder 7">
            <a:extLst>
              <a:ext uri="{FF2B5EF4-FFF2-40B4-BE49-F238E27FC236}">
                <a16:creationId xmlns:a16="http://schemas.microsoft.com/office/drawing/2014/main" id="{5D66C337-91B8-41A1-A4BF-B04687B44C37}"/>
              </a:ext>
            </a:extLst>
          </p:cNvPr>
          <p:cNvSpPr>
            <a:spLocks noGrp="1"/>
          </p:cNvSpPr>
          <p:nvPr>
            <p:ph type="sldNum" sz="quarter" idx="12"/>
          </p:nvPr>
        </p:nvSpPr>
        <p:spPr/>
        <p:txBody>
          <a:bodyPr/>
          <a:lstStyle/>
          <a:p>
            <a:fld id="{A02EBBDA-6239-48A4-BF42-145536EAE284}" type="slidenum">
              <a:rPr lang="en-US" smtClean="0"/>
              <a:t>28</a:t>
            </a:fld>
            <a:endParaRPr lang="en-US"/>
          </a:p>
        </p:txBody>
      </p:sp>
    </p:spTree>
    <p:extLst>
      <p:ext uri="{BB962C8B-B14F-4D97-AF65-F5344CB8AC3E}">
        <p14:creationId xmlns:p14="http://schemas.microsoft.com/office/powerpoint/2010/main" val="3963998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3060-DB32-4402-B1C4-D7F310B51C68}"/>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5.1 Thí nghiệm 1</a:t>
            </a:r>
          </a:p>
        </p:txBody>
      </p:sp>
      <p:sp>
        <p:nvSpPr>
          <p:cNvPr id="3" name="Content Placeholder 2">
            <a:extLst>
              <a:ext uri="{FF2B5EF4-FFF2-40B4-BE49-F238E27FC236}">
                <a16:creationId xmlns:a16="http://schemas.microsoft.com/office/drawing/2014/main" id="{946052EA-B353-45FF-BD7C-9412214A950A}"/>
              </a:ext>
            </a:extLst>
          </p:cNvPr>
          <p:cNvSpPr>
            <a:spLocks noGrp="1"/>
          </p:cNvSpPr>
          <p:nvPr>
            <p:ph idx="1"/>
          </p:nvPr>
        </p:nvSpPr>
        <p:spPr>
          <a:xfrm>
            <a:off x="651933" y="1346203"/>
            <a:ext cx="8323391" cy="4902199"/>
          </a:xfrm>
        </p:spPr>
        <p:txBody>
          <a:bodyPr>
            <a:normAutofit/>
          </a:bodyPr>
          <a:lstStyle/>
          <a:p>
            <a:pPr marL="257175" lvl="1" indent="0">
              <a:buNone/>
            </a:pPr>
            <a:r>
              <a:rPr lang="en-US" sz="2800">
                <a:solidFill>
                  <a:schemeClr val="tx1"/>
                </a:solidFill>
                <a:latin typeface="Times New Roman" panose="02020603050405020304" pitchFamily="18" charset="0"/>
                <a:cs typeface="Times New Roman" panose="02020603050405020304" pitchFamily="18" charset="0"/>
              </a:rPr>
              <a:t>2. Xác định hệ số k trong hàm truyền động cơ </a:t>
            </a:r>
          </a:p>
          <a:p>
            <a:pPr marL="257175" lvl="1" indent="0">
              <a:buNone/>
            </a:pPr>
            <a:r>
              <a:rPr lang="en-US" sz="2800">
                <a:latin typeface="Times New Roman" panose="02020603050405020304" pitchFamily="18" charset="0"/>
                <a:cs typeface="Times New Roman" panose="02020603050405020304" pitchFamily="18" charset="0"/>
              </a:rPr>
              <a:t>  </a:t>
            </a:r>
          </a:p>
        </p:txBody>
      </p:sp>
      <p:graphicFrame>
        <p:nvGraphicFramePr>
          <p:cNvPr id="7" name="Object 6">
            <a:extLst>
              <a:ext uri="{FF2B5EF4-FFF2-40B4-BE49-F238E27FC236}">
                <a16:creationId xmlns:a16="http://schemas.microsoft.com/office/drawing/2014/main" id="{7B2247DB-6403-40A0-9436-236017E94E74}"/>
              </a:ext>
            </a:extLst>
          </p:cNvPr>
          <p:cNvGraphicFramePr>
            <a:graphicFrameLocks noChangeAspect="1"/>
          </p:cNvGraphicFramePr>
          <p:nvPr>
            <p:extLst>
              <p:ext uri="{D42A27DB-BD31-4B8C-83A1-F6EECF244321}">
                <p14:modId xmlns:p14="http://schemas.microsoft.com/office/powerpoint/2010/main" val="3215057257"/>
              </p:ext>
            </p:extLst>
          </p:nvPr>
        </p:nvGraphicFramePr>
        <p:xfrm>
          <a:off x="1172995" y="2055682"/>
          <a:ext cx="1661694" cy="873094"/>
        </p:xfrm>
        <a:graphic>
          <a:graphicData uri="http://schemas.openxmlformats.org/presentationml/2006/ole">
            <mc:AlternateContent xmlns:mc="http://schemas.openxmlformats.org/markup-compatibility/2006">
              <mc:Choice xmlns:v="urn:schemas-microsoft-com:vml" Requires="v">
                <p:oleObj name="Equation" r:id="rId2" imgW="749160" imgH="393480" progId="Equation.DSMT4">
                  <p:embed/>
                </p:oleObj>
              </mc:Choice>
              <mc:Fallback>
                <p:oleObj name="Equation" r:id="rId2" imgW="749160" imgH="393480" progId="Equation.DSMT4">
                  <p:embed/>
                  <p:pic>
                    <p:nvPicPr>
                      <p:cNvPr id="0" name=""/>
                      <p:cNvPicPr/>
                      <p:nvPr/>
                    </p:nvPicPr>
                    <p:blipFill>
                      <a:blip r:embed="rId3"/>
                      <a:stretch>
                        <a:fillRect/>
                      </a:stretch>
                    </p:blipFill>
                    <p:spPr>
                      <a:xfrm>
                        <a:off x="1172995" y="2055682"/>
                        <a:ext cx="1661694" cy="873094"/>
                      </a:xfrm>
                      <a:prstGeom prst="rect">
                        <a:avLst/>
                      </a:prstGeom>
                    </p:spPr>
                  </p:pic>
                </p:oleObj>
              </mc:Fallback>
            </mc:AlternateContent>
          </a:graphicData>
        </a:graphic>
      </p:graphicFrame>
      <p:graphicFrame>
        <p:nvGraphicFramePr>
          <p:cNvPr id="8" name="Chart 7">
            <a:extLst>
              <a:ext uri="{FF2B5EF4-FFF2-40B4-BE49-F238E27FC236}">
                <a16:creationId xmlns:a16="http://schemas.microsoft.com/office/drawing/2014/main" id="{839AE0EB-A40D-4238-972D-031357B9ED5B}"/>
              </a:ext>
            </a:extLst>
          </p:cNvPr>
          <p:cNvGraphicFramePr/>
          <p:nvPr>
            <p:extLst>
              <p:ext uri="{D42A27DB-BD31-4B8C-83A1-F6EECF244321}">
                <p14:modId xmlns:p14="http://schemas.microsoft.com/office/powerpoint/2010/main" val="4036393145"/>
              </p:ext>
            </p:extLst>
          </p:nvPr>
        </p:nvGraphicFramePr>
        <p:xfrm>
          <a:off x="6454066" y="1993450"/>
          <a:ext cx="5333537" cy="3208865"/>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9">
            <a:extLst>
              <a:ext uri="{FF2B5EF4-FFF2-40B4-BE49-F238E27FC236}">
                <a16:creationId xmlns:a16="http://schemas.microsoft.com/office/drawing/2014/main" id="{5CCD95ED-F916-467D-A0CC-354E92C2796B}"/>
              </a:ext>
            </a:extLst>
          </p:cNvPr>
          <p:cNvPicPr>
            <a:picLocks noChangeAspect="1"/>
          </p:cNvPicPr>
          <p:nvPr/>
        </p:nvPicPr>
        <p:blipFill>
          <a:blip r:embed="rId5"/>
          <a:stretch>
            <a:fillRect/>
          </a:stretch>
        </p:blipFill>
        <p:spPr>
          <a:xfrm>
            <a:off x="6811048" y="5849562"/>
            <a:ext cx="4865030" cy="768163"/>
          </a:xfrm>
          <a:prstGeom prst="rect">
            <a:avLst/>
          </a:prstGeom>
        </p:spPr>
      </p:pic>
      <p:sp>
        <p:nvSpPr>
          <p:cNvPr id="11" name="Rectangle 10">
            <a:extLst>
              <a:ext uri="{FF2B5EF4-FFF2-40B4-BE49-F238E27FC236}">
                <a16:creationId xmlns:a16="http://schemas.microsoft.com/office/drawing/2014/main" id="{19D0487E-3D44-4575-A883-949310F73D73}"/>
              </a:ext>
            </a:extLst>
          </p:cNvPr>
          <p:cNvSpPr/>
          <p:nvPr/>
        </p:nvSpPr>
        <p:spPr>
          <a:xfrm>
            <a:off x="6874966" y="5402646"/>
            <a:ext cx="4737194" cy="830997"/>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Giá trị trung bình của tốc độ động cơ</a:t>
            </a:r>
          </a:p>
          <a:p>
            <a:pPr algn="ctr"/>
            <a:r>
              <a:rPr lang="en-US" sz="2400">
                <a:latin typeface="Times New Roman" panose="02020603050405020304" pitchFamily="18" charset="0"/>
                <a:cs typeface="Times New Roman" panose="02020603050405020304" pitchFamily="18" charset="0"/>
              </a:rPr>
              <a:t> </a:t>
            </a:r>
          </a:p>
        </p:txBody>
      </p:sp>
      <p:graphicFrame>
        <p:nvGraphicFramePr>
          <p:cNvPr id="12" name="Object 11">
            <a:extLst>
              <a:ext uri="{FF2B5EF4-FFF2-40B4-BE49-F238E27FC236}">
                <a16:creationId xmlns:a16="http://schemas.microsoft.com/office/drawing/2014/main" id="{E125DE99-5DF4-46E5-910C-68B6205D7F6D}"/>
              </a:ext>
            </a:extLst>
          </p:cNvPr>
          <p:cNvGraphicFramePr>
            <a:graphicFrameLocks noChangeAspect="1"/>
          </p:cNvGraphicFramePr>
          <p:nvPr>
            <p:extLst>
              <p:ext uri="{D42A27DB-BD31-4B8C-83A1-F6EECF244321}">
                <p14:modId xmlns:p14="http://schemas.microsoft.com/office/powerpoint/2010/main" val="85083475"/>
              </p:ext>
            </p:extLst>
          </p:nvPr>
        </p:nvGraphicFramePr>
        <p:xfrm>
          <a:off x="1044460" y="3419300"/>
          <a:ext cx="3355975" cy="1554163"/>
        </p:xfrm>
        <a:graphic>
          <a:graphicData uri="http://schemas.openxmlformats.org/presentationml/2006/ole">
            <mc:AlternateContent xmlns:mc="http://schemas.openxmlformats.org/markup-compatibility/2006">
              <mc:Choice xmlns:v="urn:schemas-microsoft-com:vml" Requires="v">
                <p:oleObj name="Equation" r:id="rId6" imgW="3355806" imgH="1554546" progId="Equation.DSMT4">
                  <p:embed/>
                </p:oleObj>
              </mc:Choice>
              <mc:Fallback>
                <p:oleObj name="Equation" r:id="rId6" imgW="3355806" imgH="1554546" progId="Equation.DSMT4">
                  <p:embed/>
                  <p:pic>
                    <p:nvPicPr>
                      <p:cNvPr id="0" name=""/>
                      <p:cNvPicPr/>
                      <p:nvPr/>
                    </p:nvPicPr>
                    <p:blipFill>
                      <a:blip r:embed="rId7"/>
                      <a:stretch>
                        <a:fillRect/>
                      </a:stretch>
                    </p:blipFill>
                    <p:spPr>
                      <a:xfrm>
                        <a:off x="1044460" y="3419300"/>
                        <a:ext cx="3355975" cy="1554163"/>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0659319-43B6-4AD5-90CE-F1C2455EDE58}"/>
              </a:ext>
            </a:extLst>
          </p:cNvPr>
          <p:cNvSpPr>
            <a:spLocks noGrp="1"/>
          </p:cNvSpPr>
          <p:nvPr>
            <p:ph type="sldNum" sz="quarter" idx="12"/>
          </p:nvPr>
        </p:nvSpPr>
        <p:spPr/>
        <p:txBody>
          <a:bodyPr/>
          <a:lstStyle/>
          <a:p>
            <a:fld id="{A02EBBDA-6239-48A4-BF42-145536EAE284}" type="slidenum">
              <a:rPr lang="en-US" smtClean="0"/>
              <a:t>29</a:t>
            </a:fld>
            <a:endParaRPr lang="en-US"/>
          </a:p>
        </p:txBody>
      </p:sp>
    </p:spTree>
    <p:extLst>
      <p:ext uri="{BB962C8B-B14F-4D97-AF65-F5344CB8AC3E}">
        <p14:creationId xmlns:p14="http://schemas.microsoft.com/office/powerpoint/2010/main" val="167840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1. Tổng quan chung</a:t>
            </a:r>
          </a:p>
        </p:txBody>
      </p:sp>
      <p:sp>
        <p:nvSpPr>
          <p:cNvPr id="8" name="TextBox 7">
            <a:extLst>
              <a:ext uri="{FF2B5EF4-FFF2-40B4-BE49-F238E27FC236}">
                <a16:creationId xmlns:a16="http://schemas.microsoft.com/office/drawing/2014/main" id="{FD7561BA-F14E-4CE4-BF9F-D8B7135F4CFA}"/>
              </a:ext>
            </a:extLst>
          </p:cNvPr>
          <p:cNvSpPr txBox="1"/>
          <p:nvPr/>
        </p:nvSpPr>
        <p:spPr>
          <a:xfrm>
            <a:off x="2012951" y="1240824"/>
            <a:ext cx="8744475" cy="2277547"/>
          </a:xfrm>
          <a:prstGeom prst="rect">
            <a:avLst/>
          </a:prstGeom>
          <a:noFill/>
        </p:spPr>
        <p:txBody>
          <a:bodyPr wrap="square" rtlCol="0">
            <a:spAutoFit/>
          </a:bodyPr>
          <a:lstStyle/>
          <a:p>
            <a:pPr marL="457200" indent="-457200" algn="just">
              <a:spcAft>
                <a:spcPts val="600"/>
              </a:spcAft>
              <a:buFont typeface="Wingdings" panose="05000000000000000000" pitchFamily="2" charset="2"/>
              <a:buChar char="Ø"/>
            </a:pPr>
            <a:r>
              <a:rPr lang="vi-VN" sz="2600">
                <a:latin typeface="Times New Roman" panose="02020603050405020304" pitchFamily="18" charset="0"/>
                <a:cs typeface="Times New Roman" panose="02020603050405020304" pitchFamily="18" charset="0"/>
              </a:rPr>
              <a:t>Drone</a:t>
            </a:r>
            <a:r>
              <a:rPr lang="vi-VN" sz="2400">
                <a:latin typeface="Times New Roman" panose="02020603050405020304" pitchFamily="18" charset="0"/>
                <a:cs typeface="Times New Roman" panose="02020603050405020304" pitchFamily="18" charset="0"/>
              </a:rPr>
              <a:t> hay máy bay không người lái (UAV) là loại máy bay có </a:t>
            </a:r>
            <a:endParaRPr lang="en-US" sz="2400">
              <a:latin typeface="Times New Roman" panose="02020603050405020304" pitchFamily="18" charset="0"/>
              <a:cs typeface="Times New Roman" panose="02020603050405020304" pitchFamily="18" charset="0"/>
            </a:endParaRPr>
          </a:p>
          <a:p>
            <a:pPr algn="just">
              <a:spcAft>
                <a:spcPts val="600"/>
              </a:spcAft>
            </a:pPr>
            <a:r>
              <a:rPr lang="vi-VN" sz="2400">
                <a:latin typeface="Times New Roman" panose="02020603050405020304" pitchFamily="18" charset="0"/>
                <a:cs typeface="Times New Roman" panose="02020603050405020304" pitchFamily="18" charset="0"/>
              </a:rPr>
              <a:t>thể được điều </a:t>
            </a:r>
            <a:r>
              <a:rPr lang="en-US" sz="2400">
                <a:latin typeface="Times New Roman" panose="02020603050405020304" pitchFamily="18" charset="0"/>
                <a:cs typeface="Times New Roman" panose="02020603050405020304" pitchFamily="18" charset="0"/>
              </a:rPr>
              <a:t>khiển từ </a:t>
            </a:r>
            <a:r>
              <a:rPr lang="vi-VN" sz="2400">
                <a:latin typeface="Times New Roman" panose="02020603050405020304" pitchFamily="18" charset="0"/>
                <a:cs typeface="Times New Roman" panose="02020603050405020304" pitchFamily="18" charset="0"/>
              </a:rPr>
              <a:t>xa thông qua hệ thống điều khiển dưới mặt </a:t>
            </a:r>
            <a:endParaRPr lang="en-US" sz="2400">
              <a:latin typeface="Times New Roman" panose="02020603050405020304" pitchFamily="18" charset="0"/>
              <a:cs typeface="Times New Roman" panose="02020603050405020304" pitchFamily="18" charset="0"/>
            </a:endParaRPr>
          </a:p>
          <a:p>
            <a:pPr algn="just">
              <a:spcAft>
                <a:spcPts val="600"/>
              </a:spcAft>
            </a:pPr>
            <a:r>
              <a:rPr lang="vi-VN" sz="2400">
                <a:latin typeface="Times New Roman" panose="02020603050405020304" pitchFamily="18" charset="0"/>
                <a:cs typeface="Times New Roman" panose="02020603050405020304" pitchFamily="18" charset="0"/>
              </a:rPr>
              <a:t>đất hoặc hoàn toàn tự động bằng hệ thống máy tính gắn trên máy bay.</a:t>
            </a:r>
            <a:r>
              <a:rPr lang="en-US" sz="2400">
                <a:latin typeface="Times New Roman" panose="02020603050405020304" pitchFamily="18" charset="0"/>
                <a:cs typeface="Times New Roman" panose="02020603050405020304" pitchFamily="18" charset="0"/>
              </a:rPr>
              <a:t> </a:t>
            </a:r>
          </a:p>
          <a:p>
            <a:pPr marL="342900" indent="-342900" algn="just">
              <a:spcAft>
                <a:spcPts val="600"/>
              </a:spcAft>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Một trong số đó là Quadrotor và được ứng dụng trong nhiệm vụ </a:t>
            </a:r>
          </a:p>
          <a:p>
            <a:pPr algn="just">
              <a:spcAft>
                <a:spcPts val="600"/>
              </a:spcAft>
            </a:pPr>
            <a:r>
              <a:rPr lang="en-US" sz="2400">
                <a:latin typeface="Times New Roman" panose="02020603050405020304" pitchFamily="18" charset="0"/>
                <a:cs typeface="Times New Roman" panose="02020603050405020304" pitchFamily="18" charset="0"/>
              </a:rPr>
              <a:t>cứu hộ trong thành phố, trinh sát, do thám trong quân sự,… </a:t>
            </a:r>
          </a:p>
        </p:txBody>
      </p:sp>
      <p:pic>
        <p:nvPicPr>
          <p:cNvPr id="10" name="Picture 9">
            <a:extLst>
              <a:ext uri="{FF2B5EF4-FFF2-40B4-BE49-F238E27FC236}">
                <a16:creationId xmlns:a16="http://schemas.microsoft.com/office/drawing/2014/main" id="{0BAA6000-74F6-43A3-94F0-C0D07D351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654" y="3829390"/>
            <a:ext cx="5090922" cy="2883532"/>
          </a:xfrm>
          <a:prstGeom prst="rect">
            <a:avLst/>
          </a:prstGeom>
        </p:spPr>
      </p:pic>
      <p:sp>
        <p:nvSpPr>
          <p:cNvPr id="3" name="Slide Number Placeholder 2">
            <a:extLst>
              <a:ext uri="{FF2B5EF4-FFF2-40B4-BE49-F238E27FC236}">
                <a16:creationId xmlns:a16="http://schemas.microsoft.com/office/drawing/2014/main" id="{7EAF1DA6-B89A-4E1F-9EE3-20278E91B163}"/>
              </a:ext>
            </a:extLst>
          </p:cNvPr>
          <p:cNvSpPr>
            <a:spLocks noGrp="1"/>
          </p:cNvSpPr>
          <p:nvPr>
            <p:ph type="sldNum" sz="quarter" idx="12"/>
          </p:nvPr>
        </p:nvSpPr>
        <p:spPr/>
        <p:txBody>
          <a:bodyPr/>
          <a:lstStyle/>
          <a:p>
            <a:fld id="{A02EBBDA-6239-48A4-BF42-145536EAE284}" type="slidenum">
              <a:rPr lang="en-US" smtClean="0"/>
              <a:t>3</a:t>
            </a:fld>
            <a:endParaRPr lang="en-US"/>
          </a:p>
        </p:txBody>
      </p:sp>
    </p:spTree>
    <p:extLst>
      <p:ext uri="{BB962C8B-B14F-4D97-AF65-F5344CB8AC3E}">
        <p14:creationId xmlns:p14="http://schemas.microsoft.com/office/powerpoint/2010/main" val="3679340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3060-DB32-4402-B1C4-D7F310B51C68}"/>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5.1 Thí nghiệm 1</a:t>
            </a:r>
          </a:p>
        </p:txBody>
      </p:sp>
      <p:sp>
        <p:nvSpPr>
          <p:cNvPr id="3" name="Content Placeholder 2">
            <a:extLst>
              <a:ext uri="{FF2B5EF4-FFF2-40B4-BE49-F238E27FC236}">
                <a16:creationId xmlns:a16="http://schemas.microsoft.com/office/drawing/2014/main" id="{946052EA-B353-45FF-BD7C-9412214A950A}"/>
              </a:ext>
            </a:extLst>
          </p:cNvPr>
          <p:cNvSpPr>
            <a:spLocks noGrp="1"/>
          </p:cNvSpPr>
          <p:nvPr>
            <p:ph idx="1"/>
          </p:nvPr>
        </p:nvSpPr>
        <p:spPr>
          <a:xfrm>
            <a:off x="651933" y="1346203"/>
            <a:ext cx="10394848" cy="4902199"/>
          </a:xfrm>
        </p:spPr>
        <p:txBody>
          <a:bodyPr/>
          <a:lstStyle/>
          <a:p>
            <a:pPr marL="257175" lvl="1" indent="0">
              <a:buNone/>
            </a:pPr>
            <a:r>
              <a:rPr lang="en-US" sz="2800">
                <a:solidFill>
                  <a:schemeClr val="tx1"/>
                </a:solidFill>
                <a:latin typeface="Times New Roman" panose="02020603050405020304" pitchFamily="18" charset="0"/>
                <a:cs typeface="Times New Roman" panose="02020603050405020304" pitchFamily="18" charset="0"/>
              </a:rPr>
              <a:t>3. Xác định hệ số lực đẩy b của cánh quạt và động cơ</a:t>
            </a:r>
          </a:p>
          <a:p>
            <a:pPr marL="257175" lvl="1" indent="0">
              <a:buNone/>
            </a:pPr>
            <a:r>
              <a:rPr lang="en-US">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4F6B5B83-430D-4E0E-85D5-9297AE191D87}"/>
              </a:ext>
            </a:extLst>
          </p:cNvPr>
          <p:cNvPicPr>
            <a:picLocks noChangeAspect="1"/>
          </p:cNvPicPr>
          <p:nvPr/>
        </p:nvPicPr>
        <p:blipFill>
          <a:blip r:embed="rId2"/>
          <a:stretch>
            <a:fillRect/>
          </a:stretch>
        </p:blipFill>
        <p:spPr>
          <a:xfrm>
            <a:off x="6091110" y="1980832"/>
            <a:ext cx="5822185" cy="4267570"/>
          </a:xfrm>
          <a:prstGeom prst="rect">
            <a:avLst/>
          </a:prstGeom>
        </p:spPr>
      </p:pic>
      <p:pic>
        <p:nvPicPr>
          <p:cNvPr id="6" name="Picture 5">
            <a:extLst>
              <a:ext uri="{FF2B5EF4-FFF2-40B4-BE49-F238E27FC236}">
                <a16:creationId xmlns:a16="http://schemas.microsoft.com/office/drawing/2014/main" id="{4F975672-2BC8-4BB9-911F-5080EAFB5A00}"/>
              </a:ext>
            </a:extLst>
          </p:cNvPr>
          <p:cNvPicPr>
            <a:picLocks noChangeAspect="1"/>
          </p:cNvPicPr>
          <p:nvPr/>
        </p:nvPicPr>
        <p:blipFill>
          <a:blip r:embed="rId3"/>
          <a:stretch>
            <a:fillRect/>
          </a:stretch>
        </p:blipFill>
        <p:spPr>
          <a:xfrm>
            <a:off x="1664889" y="3334828"/>
            <a:ext cx="1298448" cy="577596"/>
          </a:xfrm>
          <a:prstGeom prst="rect">
            <a:avLst/>
          </a:prstGeom>
        </p:spPr>
      </p:pic>
      <p:sp>
        <p:nvSpPr>
          <p:cNvPr id="9" name="TextBox 8">
            <a:extLst>
              <a:ext uri="{FF2B5EF4-FFF2-40B4-BE49-F238E27FC236}">
                <a16:creationId xmlns:a16="http://schemas.microsoft.com/office/drawing/2014/main" id="{88286369-78F5-4F64-A945-D0B4022B0488}"/>
              </a:ext>
            </a:extLst>
          </p:cNvPr>
          <p:cNvSpPr txBox="1"/>
          <p:nvPr/>
        </p:nvSpPr>
        <p:spPr>
          <a:xfrm>
            <a:off x="990313" y="2395876"/>
            <a:ext cx="4762417"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Mối quan hệ giữa lực đẩy và tốc độ quay của động cơ:</a:t>
            </a:r>
          </a:p>
        </p:txBody>
      </p:sp>
      <p:sp>
        <p:nvSpPr>
          <p:cNvPr id="14" name="TextBox 13">
            <a:extLst>
              <a:ext uri="{FF2B5EF4-FFF2-40B4-BE49-F238E27FC236}">
                <a16:creationId xmlns:a16="http://schemas.microsoft.com/office/drawing/2014/main" id="{2DC8C7AB-966C-4230-9BB0-4A60F9DE76CD}"/>
              </a:ext>
            </a:extLst>
          </p:cNvPr>
          <p:cNvSpPr txBox="1"/>
          <p:nvPr/>
        </p:nvSpPr>
        <p:spPr>
          <a:xfrm>
            <a:off x="990313" y="4003830"/>
            <a:ext cx="5255581"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Sử dụng phương pháp bình phương tối thiểu:</a:t>
            </a:r>
          </a:p>
        </p:txBody>
      </p:sp>
      <p:pic>
        <p:nvPicPr>
          <p:cNvPr id="15" name="Picture 14">
            <a:extLst>
              <a:ext uri="{FF2B5EF4-FFF2-40B4-BE49-F238E27FC236}">
                <a16:creationId xmlns:a16="http://schemas.microsoft.com/office/drawing/2014/main" id="{7DCD444E-83DF-4278-B36B-F509AE00A014}"/>
              </a:ext>
            </a:extLst>
          </p:cNvPr>
          <p:cNvPicPr>
            <a:picLocks noChangeAspect="1"/>
          </p:cNvPicPr>
          <p:nvPr/>
        </p:nvPicPr>
        <p:blipFill>
          <a:blip r:embed="rId4"/>
          <a:stretch>
            <a:fillRect/>
          </a:stretch>
        </p:blipFill>
        <p:spPr>
          <a:xfrm>
            <a:off x="821978" y="4929770"/>
            <a:ext cx="5423916" cy="1440180"/>
          </a:xfrm>
          <a:prstGeom prst="rect">
            <a:avLst/>
          </a:prstGeom>
        </p:spPr>
      </p:pic>
      <p:sp>
        <p:nvSpPr>
          <p:cNvPr id="5" name="Slide Number Placeholder 4">
            <a:extLst>
              <a:ext uri="{FF2B5EF4-FFF2-40B4-BE49-F238E27FC236}">
                <a16:creationId xmlns:a16="http://schemas.microsoft.com/office/drawing/2014/main" id="{8B6A59DC-10DB-4F4F-AA95-6BCCB160E086}"/>
              </a:ext>
            </a:extLst>
          </p:cNvPr>
          <p:cNvSpPr>
            <a:spLocks noGrp="1"/>
          </p:cNvSpPr>
          <p:nvPr>
            <p:ph type="sldNum" sz="quarter" idx="12"/>
          </p:nvPr>
        </p:nvSpPr>
        <p:spPr/>
        <p:txBody>
          <a:bodyPr/>
          <a:lstStyle/>
          <a:p>
            <a:fld id="{A02EBBDA-6239-48A4-BF42-145536EAE284}" type="slidenum">
              <a:rPr lang="en-US" smtClean="0"/>
              <a:t>30</a:t>
            </a:fld>
            <a:endParaRPr lang="en-US"/>
          </a:p>
        </p:txBody>
      </p:sp>
    </p:spTree>
    <p:extLst>
      <p:ext uri="{BB962C8B-B14F-4D97-AF65-F5344CB8AC3E}">
        <p14:creationId xmlns:p14="http://schemas.microsoft.com/office/powerpoint/2010/main" val="3160929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889F-F4B4-44F8-86C5-16A85D65A64D}"/>
              </a:ext>
            </a:extLst>
          </p:cNvPr>
          <p:cNvSpPr>
            <a:spLocks noGrp="1"/>
          </p:cNvSpPr>
          <p:nvPr>
            <p:ph type="title"/>
          </p:nvPr>
        </p:nvSpPr>
        <p:spPr/>
        <p:txBody>
          <a:bodyPr>
            <a:normAutofit/>
          </a:bodyPr>
          <a:lstStyle/>
          <a:p>
            <a:r>
              <a:rPr lang="en-US">
                <a:latin typeface="Times New Roman" panose="02020603050405020304" pitchFamily="18" charset="0"/>
                <a:cs typeface="Times New Roman" panose="02020603050405020304" pitchFamily="18" charset="0"/>
              </a:rPr>
              <a:t>5.2 Thí nghiệm 2</a:t>
            </a:r>
          </a:p>
        </p:txBody>
      </p:sp>
      <p:sp>
        <p:nvSpPr>
          <p:cNvPr id="3" name="Content Placeholder 2">
            <a:extLst>
              <a:ext uri="{FF2B5EF4-FFF2-40B4-BE49-F238E27FC236}">
                <a16:creationId xmlns:a16="http://schemas.microsoft.com/office/drawing/2014/main" id="{448F5003-2BA8-49B4-8844-C93F6311BA14}"/>
              </a:ext>
            </a:extLst>
          </p:cNvPr>
          <p:cNvSpPr>
            <a:spLocks noGrp="1"/>
          </p:cNvSpPr>
          <p:nvPr>
            <p:ph idx="1"/>
          </p:nvPr>
        </p:nvSpPr>
        <p:spPr>
          <a:xfrm>
            <a:off x="651933" y="1346203"/>
            <a:ext cx="6029993" cy="4902199"/>
          </a:xfrm>
        </p:spPr>
        <p:txBody>
          <a:bodyPr/>
          <a:lstStyle/>
          <a:p>
            <a:pPr marL="0" indent="0">
              <a:buNone/>
            </a:pPr>
            <a:r>
              <a:rPr lang="en-US">
                <a:solidFill>
                  <a:schemeClr val="tx1"/>
                </a:solidFill>
                <a:latin typeface="Times New Roman" panose="02020603050405020304" pitchFamily="18" charset="0"/>
                <a:cs typeface="Times New Roman" panose="02020603050405020304" pitchFamily="18" charset="0"/>
              </a:rPr>
              <a:t>4. Xác định mô-men quán tính các trục</a:t>
            </a: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91B28E7-CE3F-488E-B259-1F3D319B81AD}"/>
              </a:ext>
            </a:extLst>
          </p:cNvPr>
          <p:cNvPicPr>
            <a:picLocks noChangeAspect="1"/>
          </p:cNvPicPr>
          <p:nvPr/>
        </p:nvPicPr>
        <p:blipFill>
          <a:blip r:embed="rId2"/>
          <a:stretch>
            <a:fillRect/>
          </a:stretch>
        </p:blipFill>
        <p:spPr>
          <a:xfrm>
            <a:off x="849296" y="1820911"/>
            <a:ext cx="4175465" cy="3401839"/>
          </a:xfrm>
          <a:prstGeom prst="rect">
            <a:avLst/>
          </a:prstGeom>
        </p:spPr>
      </p:pic>
      <p:sp>
        <p:nvSpPr>
          <p:cNvPr id="7" name="Rectangle 6">
            <a:extLst>
              <a:ext uri="{FF2B5EF4-FFF2-40B4-BE49-F238E27FC236}">
                <a16:creationId xmlns:a16="http://schemas.microsoft.com/office/drawing/2014/main" id="{8ECA5CB3-9E98-4AFA-BE51-9A2C77156FFA}"/>
              </a:ext>
            </a:extLst>
          </p:cNvPr>
          <p:cNvSpPr/>
          <p:nvPr/>
        </p:nvSpPr>
        <p:spPr>
          <a:xfrm>
            <a:off x="1275468" y="5248147"/>
            <a:ext cx="4006418" cy="461665"/>
          </a:xfrm>
          <a:prstGeom prst="rect">
            <a:avLst/>
          </a:prstGeom>
        </p:spPr>
        <p:txBody>
          <a:bodyPr wrap="none">
            <a:spAutoFit/>
          </a:bodyPr>
          <a:lstStyle/>
          <a:p>
            <a:r>
              <a:rPr lang="vi-VN" sz="2400">
                <a:latin typeface="Times New Roman" panose="02020603050405020304" pitchFamily="18" charset="0"/>
                <a:cs typeface="Times New Roman" panose="02020603050405020304" pitchFamily="18" charset="0"/>
              </a:rPr>
              <a:t>Phương pháp Bifilar Torsional </a:t>
            </a:r>
            <a:endParaRPr lang="en-US" sz="2400"/>
          </a:p>
        </p:txBody>
      </p:sp>
      <p:pic>
        <p:nvPicPr>
          <p:cNvPr id="8" name="Picture 7">
            <a:extLst>
              <a:ext uri="{FF2B5EF4-FFF2-40B4-BE49-F238E27FC236}">
                <a16:creationId xmlns:a16="http://schemas.microsoft.com/office/drawing/2014/main" id="{851676E2-1188-4757-8395-6123B492E72A}"/>
              </a:ext>
            </a:extLst>
          </p:cNvPr>
          <p:cNvPicPr>
            <a:picLocks noChangeAspect="1"/>
          </p:cNvPicPr>
          <p:nvPr/>
        </p:nvPicPr>
        <p:blipFill>
          <a:blip r:embed="rId3"/>
          <a:stretch>
            <a:fillRect/>
          </a:stretch>
        </p:blipFill>
        <p:spPr>
          <a:xfrm>
            <a:off x="7022351" y="2095255"/>
            <a:ext cx="4800214" cy="3027162"/>
          </a:xfrm>
          <a:prstGeom prst="rect">
            <a:avLst/>
          </a:prstGeom>
        </p:spPr>
      </p:pic>
      <p:pic>
        <p:nvPicPr>
          <p:cNvPr id="9" name="Picture 8">
            <a:extLst>
              <a:ext uri="{FF2B5EF4-FFF2-40B4-BE49-F238E27FC236}">
                <a16:creationId xmlns:a16="http://schemas.microsoft.com/office/drawing/2014/main" id="{85479E63-653D-4A2B-A040-57E9966AD047}"/>
              </a:ext>
            </a:extLst>
          </p:cNvPr>
          <p:cNvPicPr>
            <a:picLocks noChangeAspect="1"/>
          </p:cNvPicPr>
          <p:nvPr/>
        </p:nvPicPr>
        <p:blipFill>
          <a:blip r:embed="rId4"/>
          <a:stretch>
            <a:fillRect/>
          </a:stretch>
        </p:blipFill>
        <p:spPr>
          <a:xfrm>
            <a:off x="7220561" y="5785304"/>
            <a:ext cx="4363812" cy="463098"/>
          </a:xfrm>
          <a:prstGeom prst="rect">
            <a:avLst/>
          </a:prstGeom>
        </p:spPr>
      </p:pic>
      <p:sp>
        <p:nvSpPr>
          <p:cNvPr id="12" name="TextBox 11">
            <a:extLst>
              <a:ext uri="{FF2B5EF4-FFF2-40B4-BE49-F238E27FC236}">
                <a16:creationId xmlns:a16="http://schemas.microsoft.com/office/drawing/2014/main" id="{64AD3143-89B4-449A-8A0E-096AA2BDB70A}"/>
              </a:ext>
            </a:extLst>
          </p:cNvPr>
          <p:cNvSpPr txBox="1"/>
          <p:nvPr/>
        </p:nvSpPr>
        <p:spPr>
          <a:xfrm>
            <a:off x="7022351" y="2183501"/>
            <a:ext cx="1645920" cy="369332"/>
          </a:xfrm>
          <a:prstGeom prst="rect">
            <a:avLst/>
          </a:prstGeom>
          <a:noFill/>
        </p:spPr>
        <p:txBody>
          <a:bodyPr wrap="square" rtlCol="0">
            <a:spAutoFit/>
          </a:bodyPr>
          <a:lstStyle/>
          <a:p>
            <a:r>
              <a:rPr lang="en-US">
                <a:solidFill>
                  <a:srgbClr val="FFFF00"/>
                </a:solidFill>
              </a:rPr>
              <a:t>Trục Z</a:t>
            </a:r>
          </a:p>
        </p:txBody>
      </p:sp>
      <p:sp>
        <p:nvSpPr>
          <p:cNvPr id="13" name="TextBox 12">
            <a:extLst>
              <a:ext uri="{FF2B5EF4-FFF2-40B4-BE49-F238E27FC236}">
                <a16:creationId xmlns:a16="http://schemas.microsoft.com/office/drawing/2014/main" id="{6E6BC9B8-AD1C-4F8C-AC6D-137900C94988}"/>
              </a:ext>
            </a:extLst>
          </p:cNvPr>
          <p:cNvSpPr txBox="1"/>
          <p:nvPr/>
        </p:nvSpPr>
        <p:spPr>
          <a:xfrm>
            <a:off x="10150472" y="2183501"/>
            <a:ext cx="1390706" cy="369332"/>
          </a:xfrm>
          <a:prstGeom prst="rect">
            <a:avLst/>
          </a:prstGeom>
          <a:noFill/>
        </p:spPr>
        <p:txBody>
          <a:bodyPr wrap="square" rtlCol="0">
            <a:spAutoFit/>
          </a:bodyPr>
          <a:lstStyle/>
          <a:p>
            <a:r>
              <a:rPr lang="en-US">
                <a:solidFill>
                  <a:srgbClr val="FFFF00"/>
                </a:solidFill>
              </a:rPr>
              <a:t>Trục X, Y</a:t>
            </a:r>
          </a:p>
        </p:txBody>
      </p:sp>
      <p:graphicFrame>
        <p:nvGraphicFramePr>
          <p:cNvPr id="5" name="Object 4">
            <a:extLst>
              <a:ext uri="{FF2B5EF4-FFF2-40B4-BE49-F238E27FC236}">
                <a16:creationId xmlns:a16="http://schemas.microsoft.com/office/drawing/2014/main" id="{D6EAA5DF-893C-446E-8068-71AAEB3CA949}"/>
              </a:ext>
            </a:extLst>
          </p:cNvPr>
          <p:cNvGraphicFramePr>
            <a:graphicFrameLocks noChangeAspect="1"/>
          </p:cNvGraphicFramePr>
          <p:nvPr>
            <p:extLst>
              <p:ext uri="{D42A27DB-BD31-4B8C-83A1-F6EECF244321}">
                <p14:modId xmlns:p14="http://schemas.microsoft.com/office/powerpoint/2010/main" val="835162844"/>
              </p:ext>
            </p:extLst>
          </p:nvPr>
        </p:nvGraphicFramePr>
        <p:xfrm>
          <a:off x="1840859" y="5785304"/>
          <a:ext cx="2192338" cy="982662"/>
        </p:xfrm>
        <a:graphic>
          <a:graphicData uri="http://schemas.openxmlformats.org/presentationml/2006/ole">
            <mc:AlternateContent xmlns:mc="http://schemas.openxmlformats.org/markup-compatibility/2006">
              <mc:Choice xmlns:v="urn:schemas-microsoft-com:vml" Requires="v">
                <p:oleObj name="Equation" r:id="rId5" imgW="1104840" imgH="495000" progId="Equation.DSMT4">
                  <p:embed/>
                </p:oleObj>
              </mc:Choice>
              <mc:Fallback>
                <p:oleObj name="Equation" r:id="rId5" imgW="1104840" imgH="495000" progId="Equation.DSMT4">
                  <p:embed/>
                  <p:pic>
                    <p:nvPicPr>
                      <p:cNvPr id="0" name=""/>
                      <p:cNvPicPr/>
                      <p:nvPr/>
                    </p:nvPicPr>
                    <p:blipFill>
                      <a:blip r:embed="rId6"/>
                      <a:stretch>
                        <a:fillRect/>
                      </a:stretch>
                    </p:blipFill>
                    <p:spPr>
                      <a:xfrm>
                        <a:off x="1840859" y="5785304"/>
                        <a:ext cx="2192338" cy="982662"/>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1F12A06F-8F41-4B8D-A271-9E03B7681F17}"/>
              </a:ext>
            </a:extLst>
          </p:cNvPr>
          <p:cNvSpPr txBox="1"/>
          <p:nvPr/>
        </p:nvSpPr>
        <p:spPr>
          <a:xfrm>
            <a:off x="7137647" y="5248147"/>
            <a:ext cx="1819922"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Kết quả:</a:t>
            </a:r>
          </a:p>
        </p:txBody>
      </p:sp>
      <p:sp>
        <p:nvSpPr>
          <p:cNvPr id="10" name="Slide Number Placeholder 9">
            <a:extLst>
              <a:ext uri="{FF2B5EF4-FFF2-40B4-BE49-F238E27FC236}">
                <a16:creationId xmlns:a16="http://schemas.microsoft.com/office/drawing/2014/main" id="{3DF47CF5-CD2B-446E-8872-4F164F0388E7}"/>
              </a:ext>
            </a:extLst>
          </p:cNvPr>
          <p:cNvSpPr>
            <a:spLocks noGrp="1"/>
          </p:cNvSpPr>
          <p:nvPr>
            <p:ph type="sldNum" sz="quarter" idx="12"/>
          </p:nvPr>
        </p:nvSpPr>
        <p:spPr/>
        <p:txBody>
          <a:bodyPr/>
          <a:lstStyle/>
          <a:p>
            <a:fld id="{A02EBBDA-6239-48A4-BF42-145536EAE284}" type="slidenum">
              <a:rPr lang="en-US" smtClean="0"/>
              <a:t>31</a:t>
            </a:fld>
            <a:endParaRPr lang="en-US"/>
          </a:p>
        </p:txBody>
      </p:sp>
      <p:sp>
        <p:nvSpPr>
          <p:cNvPr id="11" name="TextBox 10">
            <a:extLst>
              <a:ext uri="{FF2B5EF4-FFF2-40B4-BE49-F238E27FC236}">
                <a16:creationId xmlns:a16="http://schemas.microsoft.com/office/drawing/2014/main" id="{C4BD2356-2826-41D3-B1F2-E522D743B42C}"/>
              </a:ext>
            </a:extLst>
          </p:cNvPr>
          <p:cNvSpPr txBox="1"/>
          <p:nvPr/>
        </p:nvSpPr>
        <p:spPr>
          <a:xfrm>
            <a:off x="4339105" y="6078082"/>
            <a:ext cx="878890" cy="369332"/>
          </a:xfrm>
          <a:prstGeom prst="rect">
            <a:avLst/>
          </a:prstGeom>
          <a:noFill/>
        </p:spPr>
        <p:txBody>
          <a:bodyPr wrap="square" rtlCol="0">
            <a:spAutoFit/>
          </a:bodyPr>
          <a:lstStyle/>
          <a:p>
            <a:r>
              <a:rPr lang="en-US"/>
              <a:t>(4.1)</a:t>
            </a:r>
          </a:p>
        </p:txBody>
      </p:sp>
    </p:spTree>
    <p:extLst>
      <p:ext uri="{BB962C8B-B14F-4D97-AF65-F5344CB8AC3E}">
        <p14:creationId xmlns:p14="http://schemas.microsoft.com/office/powerpoint/2010/main" val="1496412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42FA-17C4-4638-B63B-E0F031AB3327}"/>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6.1 Cảm biến và bộ lọc</a:t>
            </a:r>
          </a:p>
        </p:txBody>
      </p:sp>
      <p:sp>
        <p:nvSpPr>
          <p:cNvPr id="3" name="Content Placeholder 2">
            <a:extLst>
              <a:ext uri="{FF2B5EF4-FFF2-40B4-BE49-F238E27FC236}">
                <a16:creationId xmlns:a16="http://schemas.microsoft.com/office/drawing/2014/main" id="{635695F7-39FB-4464-8E32-A52EC456A9C5}"/>
              </a:ext>
            </a:extLst>
          </p:cNvPr>
          <p:cNvSpPr>
            <a:spLocks noGrp="1"/>
          </p:cNvSpPr>
          <p:nvPr>
            <p:ph idx="1"/>
          </p:nvPr>
        </p:nvSpPr>
        <p:spPr>
          <a:xfrm>
            <a:off x="651933" y="1295155"/>
            <a:ext cx="11199756" cy="4902199"/>
          </a:xfrm>
        </p:spPr>
        <p:txBody>
          <a:bodyPr>
            <a:normAutofit/>
          </a:bodyPr>
          <a:lstStyle/>
          <a:p>
            <a:pPr marL="0" indent="0">
              <a:buNone/>
            </a:pPr>
            <a:r>
              <a:rPr lang="en-US">
                <a:solidFill>
                  <a:schemeClr val="tx1"/>
                </a:solidFill>
                <a:latin typeface="Times New Roman" panose="02020603050405020304" pitchFamily="18" charset="0"/>
                <a:cs typeface="Times New Roman" panose="02020603050405020304" pitchFamily="18" charset="0"/>
              </a:rPr>
              <a:t>Bộ lọc bổ sung – Complementary filter kết hợp dữ liệu bởi các kết quả góc định hướng tính từ cảm biến gia tốc và con quay hồi chuyển với một hệ số k nhất định sau đó đưa tín hiệu qua một bộ lọc thông thấp.</a:t>
            </a:r>
          </a:p>
          <a:p>
            <a:pPr marL="0" indent="0">
              <a:buNone/>
            </a:pPr>
            <a:endParaRPr lang="en-US">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1232280-778F-405A-B1E9-B9581CCC4D5F}"/>
              </a:ext>
            </a:extLst>
          </p:cNvPr>
          <p:cNvSpPr txBox="1"/>
          <p:nvPr/>
        </p:nvSpPr>
        <p:spPr>
          <a:xfrm>
            <a:off x="3991206" y="4846757"/>
            <a:ext cx="3794760"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Cấu trúc bộ lọc bổ sung</a:t>
            </a:r>
          </a:p>
        </p:txBody>
      </p:sp>
      <p:pic>
        <p:nvPicPr>
          <p:cNvPr id="22" name="Picture 21">
            <a:extLst>
              <a:ext uri="{FF2B5EF4-FFF2-40B4-BE49-F238E27FC236}">
                <a16:creationId xmlns:a16="http://schemas.microsoft.com/office/drawing/2014/main" id="{DD8BC0D4-284F-4DBD-A2A1-37F106086DA5}"/>
              </a:ext>
            </a:extLst>
          </p:cNvPr>
          <p:cNvPicPr>
            <a:picLocks noChangeAspect="1"/>
          </p:cNvPicPr>
          <p:nvPr/>
        </p:nvPicPr>
        <p:blipFill>
          <a:blip r:embed="rId2"/>
          <a:stretch>
            <a:fillRect/>
          </a:stretch>
        </p:blipFill>
        <p:spPr>
          <a:xfrm>
            <a:off x="3261840" y="3073015"/>
            <a:ext cx="5979941" cy="1346477"/>
          </a:xfrm>
          <a:prstGeom prst="rect">
            <a:avLst/>
          </a:prstGeom>
        </p:spPr>
      </p:pic>
      <p:sp>
        <p:nvSpPr>
          <p:cNvPr id="4" name="Slide Number Placeholder 3">
            <a:extLst>
              <a:ext uri="{FF2B5EF4-FFF2-40B4-BE49-F238E27FC236}">
                <a16:creationId xmlns:a16="http://schemas.microsoft.com/office/drawing/2014/main" id="{570974A4-5958-4FA5-9607-82824F4F1D6D}"/>
              </a:ext>
            </a:extLst>
          </p:cNvPr>
          <p:cNvSpPr>
            <a:spLocks noGrp="1"/>
          </p:cNvSpPr>
          <p:nvPr>
            <p:ph type="sldNum" sz="quarter" idx="12"/>
          </p:nvPr>
        </p:nvSpPr>
        <p:spPr/>
        <p:txBody>
          <a:bodyPr/>
          <a:lstStyle/>
          <a:p>
            <a:fld id="{A02EBBDA-6239-48A4-BF42-145536EAE284}" type="slidenum">
              <a:rPr lang="en-US" smtClean="0"/>
              <a:t>32</a:t>
            </a:fld>
            <a:endParaRPr lang="en-US"/>
          </a:p>
        </p:txBody>
      </p:sp>
    </p:spTree>
    <p:extLst>
      <p:ext uri="{BB962C8B-B14F-4D97-AF65-F5344CB8AC3E}">
        <p14:creationId xmlns:p14="http://schemas.microsoft.com/office/powerpoint/2010/main" val="26778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42FA-17C4-4638-B63B-E0F031AB3327}"/>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6.1 Cảm biến và bộ lọc</a:t>
            </a:r>
          </a:p>
        </p:txBody>
      </p:sp>
      <p:sp>
        <p:nvSpPr>
          <p:cNvPr id="5" name="TextBox 4">
            <a:extLst>
              <a:ext uri="{FF2B5EF4-FFF2-40B4-BE49-F238E27FC236}">
                <a16:creationId xmlns:a16="http://schemas.microsoft.com/office/drawing/2014/main" id="{61232280-778F-405A-B1E9-B9581CCC4D5F}"/>
              </a:ext>
            </a:extLst>
          </p:cNvPr>
          <p:cNvSpPr txBox="1"/>
          <p:nvPr/>
        </p:nvSpPr>
        <p:spPr>
          <a:xfrm>
            <a:off x="2108862" y="1128725"/>
            <a:ext cx="4471365"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Cấu trúc bộ lọc bổ sung rời rạc</a:t>
            </a:r>
          </a:p>
        </p:txBody>
      </p:sp>
      <p:pic>
        <p:nvPicPr>
          <p:cNvPr id="6" name="Picture 5">
            <a:extLst>
              <a:ext uri="{FF2B5EF4-FFF2-40B4-BE49-F238E27FC236}">
                <a16:creationId xmlns:a16="http://schemas.microsoft.com/office/drawing/2014/main" id="{CDB1D1EB-1E2E-4015-9B44-0D971C6B29D8}"/>
              </a:ext>
            </a:extLst>
          </p:cNvPr>
          <p:cNvPicPr>
            <a:picLocks noChangeAspect="1"/>
          </p:cNvPicPr>
          <p:nvPr/>
        </p:nvPicPr>
        <p:blipFill>
          <a:blip r:embed="rId2"/>
          <a:stretch>
            <a:fillRect/>
          </a:stretch>
        </p:blipFill>
        <p:spPr>
          <a:xfrm>
            <a:off x="3887954" y="1532589"/>
            <a:ext cx="4722646" cy="1986403"/>
          </a:xfrm>
          <a:prstGeom prst="rect">
            <a:avLst/>
          </a:prstGeom>
        </p:spPr>
      </p:pic>
      <p:sp>
        <p:nvSpPr>
          <p:cNvPr id="8" name="TextBox 7">
            <a:extLst>
              <a:ext uri="{FF2B5EF4-FFF2-40B4-BE49-F238E27FC236}">
                <a16:creationId xmlns:a16="http://schemas.microsoft.com/office/drawing/2014/main" id="{7B613AC7-FC6F-49C9-8311-861FE4489638}"/>
              </a:ext>
            </a:extLst>
          </p:cNvPr>
          <p:cNvSpPr txBox="1"/>
          <p:nvPr/>
        </p:nvSpPr>
        <p:spPr>
          <a:xfrm>
            <a:off x="2179950" y="5623458"/>
            <a:ext cx="6329597"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Đánh giá và lựa chọn hệ số k = 0.98</a:t>
            </a:r>
          </a:p>
        </p:txBody>
      </p:sp>
      <p:sp>
        <p:nvSpPr>
          <p:cNvPr id="4" name="Rectangle 2">
            <a:extLst>
              <a:ext uri="{FF2B5EF4-FFF2-40B4-BE49-F238E27FC236}">
                <a16:creationId xmlns:a16="http://schemas.microsoft.com/office/drawing/2014/main" id="{ABD34EBB-EFEB-42C2-A7A5-83161A6E59EA}"/>
              </a:ext>
            </a:extLst>
          </p:cNvPr>
          <p:cNvSpPr>
            <a:spLocks noChangeArrowheads="1"/>
          </p:cNvSpPr>
          <p:nvPr/>
        </p:nvSpPr>
        <p:spPr bwMode="auto">
          <a:xfrm>
            <a:off x="782592" y="3318359"/>
            <a:ext cx="120321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528BB39C-DDD5-4E66-B24C-B86A0F818DEA}"/>
              </a:ext>
            </a:extLst>
          </p:cNvPr>
          <p:cNvGraphicFramePr>
            <a:graphicFrameLocks noChangeAspect="1"/>
          </p:cNvGraphicFramePr>
          <p:nvPr>
            <p:extLst>
              <p:ext uri="{D42A27DB-BD31-4B8C-83A1-F6EECF244321}">
                <p14:modId xmlns:p14="http://schemas.microsoft.com/office/powerpoint/2010/main" val="2218614923"/>
              </p:ext>
            </p:extLst>
          </p:nvPr>
        </p:nvGraphicFramePr>
        <p:xfrm>
          <a:off x="3269844" y="3710142"/>
          <a:ext cx="5958865" cy="1761640"/>
        </p:xfrm>
        <a:graphic>
          <a:graphicData uri="http://schemas.openxmlformats.org/presentationml/2006/ole">
            <mc:AlternateContent xmlns:mc="http://schemas.openxmlformats.org/markup-compatibility/2006">
              <mc:Choice xmlns:v="urn:schemas-microsoft-com:vml" Requires="v">
                <p:oleObj name="Equation" r:id="rId3" imgW="4432300" imgH="1308100" progId="Equation.DSMT4">
                  <p:embed/>
                </p:oleObj>
              </mc:Choice>
              <mc:Fallback>
                <p:oleObj name="Equation" r:id="rId3" imgW="4432300" imgH="13081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9844" y="3710142"/>
                        <a:ext cx="5958865" cy="1761640"/>
                      </a:xfrm>
                      <a:prstGeom prst="rect">
                        <a:avLst/>
                      </a:prstGeom>
                      <a:noFill/>
                    </p:spPr>
                  </p:pic>
                </p:oleObj>
              </mc:Fallback>
            </mc:AlternateContent>
          </a:graphicData>
        </a:graphic>
      </p:graphicFrame>
      <p:sp>
        <p:nvSpPr>
          <p:cNvPr id="3" name="Slide Number Placeholder 2">
            <a:extLst>
              <a:ext uri="{FF2B5EF4-FFF2-40B4-BE49-F238E27FC236}">
                <a16:creationId xmlns:a16="http://schemas.microsoft.com/office/drawing/2014/main" id="{BB634481-757E-4A4C-8458-4F961BE85DDA}"/>
              </a:ext>
            </a:extLst>
          </p:cNvPr>
          <p:cNvSpPr>
            <a:spLocks noGrp="1"/>
          </p:cNvSpPr>
          <p:nvPr>
            <p:ph type="sldNum" sz="quarter" idx="12"/>
          </p:nvPr>
        </p:nvSpPr>
        <p:spPr/>
        <p:txBody>
          <a:bodyPr/>
          <a:lstStyle/>
          <a:p>
            <a:fld id="{A02EBBDA-6239-48A4-BF42-145536EAE284}" type="slidenum">
              <a:rPr lang="en-US" smtClean="0"/>
              <a:t>33</a:t>
            </a:fld>
            <a:endParaRPr lang="en-US"/>
          </a:p>
        </p:txBody>
      </p:sp>
      <p:sp>
        <p:nvSpPr>
          <p:cNvPr id="7" name="TextBox 6">
            <a:extLst>
              <a:ext uri="{FF2B5EF4-FFF2-40B4-BE49-F238E27FC236}">
                <a16:creationId xmlns:a16="http://schemas.microsoft.com/office/drawing/2014/main" id="{129F2281-D2EF-4AC5-9FC9-9377D8E5577F}"/>
              </a:ext>
            </a:extLst>
          </p:cNvPr>
          <p:cNvSpPr txBox="1"/>
          <p:nvPr/>
        </p:nvSpPr>
        <p:spPr>
          <a:xfrm>
            <a:off x="9745895" y="4435139"/>
            <a:ext cx="709038" cy="369332"/>
          </a:xfrm>
          <a:prstGeom prst="rect">
            <a:avLst/>
          </a:prstGeom>
          <a:noFill/>
        </p:spPr>
        <p:txBody>
          <a:bodyPr wrap="square" rtlCol="0">
            <a:spAutoFit/>
          </a:bodyPr>
          <a:lstStyle/>
          <a:p>
            <a:r>
              <a:rPr lang="en-US"/>
              <a:t>(6.1)</a:t>
            </a:r>
          </a:p>
        </p:txBody>
      </p:sp>
    </p:spTree>
    <p:extLst>
      <p:ext uri="{BB962C8B-B14F-4D97-AF65-F5344CB8AC3E}">
        <p14:creationId xmlns:p14="http://schemas.microsoft.com/office/powerpoint/2010/main" val="753655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83951-44C4-439B-B22D-2A1706C26629}"/>
              </a:ext>
            </a:extLst>
          </p:cNvPr>
          <p:cNvSpPr>
            <a:spLocks noGrp="1"/>
          </p:cNvSpPr>
          <p:nvPr>
            <p:ph type="title"/>
          </p:nvPr>
        </p:nvSpPr>
        <p:spPr/>
        <p:txBody>
          <a:bodyPr/>
          <a:lstStyle/>
          <a:p>
            <a:r>
              <a:rPr lang="en-US"/>
              <a:t>6.2 Giải pháp chống nhiễu</a:t>
            </a:r>
          </a:p>
        </p:txBody>
      </p:sp>
      <p:pic>
        <p:nvPicPr>
          <p:cNvPr id="4" name="Content Placeholder 3">
            <a:extLst>
              <a:ext uri="{FF2B5EF4-FFF2-40B4-BE49-F238E27FC236}">
                <a16:creationId xmlns:a16="http://schemas.microsoft.com/office/drawing/2014/main" id="{CC448848-1370-4672-B867-CC9DBF26890D}"/>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61134" y="1857145"/>
            <a:ext cx="5379868" cy="3948851"/>
          </a:xfrm>
          <a:prstGeom prst="rect">
            <a:avLst/>
          </a:prstGeom>
          <a:noFill/>
          <a:ln>
            <a:noFill/>
          </a:ln>
        </p:spPr>
      </p:pic>
      <p:pic>
        <p:nvPicPr>
          <p:cNvPr id="5" name="Picture 4">
            <a:extLst>
              <a:ext uri="{FF2B5EF4-FFF2-40B4-BE49-F238E27FC236}">
                <a16:creationId xmlns:a16="http://schemas.microsoft.com/office/drawing/2014/main" id="{0A2CBB1A-4B4A-4CC7-80C7-856245CACB26}"/>
              </a:ext>
            </a:extLst>
          </p:cNvPr>
          <p:cNvPicPr/>
          <p:nvPr/>
        </p:nvPicPr>
        <p:blipFill rotWithShape="1">
          <a:blip r:embed="rId3"/>
          <a:srcRect t="32011" r="5983"/>
          <a:stretch/>
        </p:blipFill>
        <p:spPr bwMode="auto">
          <a:xfrm>
            <a:off x="7247877" y="1886267"/>
            <a:ext cx="4292189" cy="3919729"/>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8DE007C2-2D88-4636-92BC-A39B5763452E}"/>
              </a:ext>
            </a:extLst>
          </p:cNvPr>
          <p:cNvSpPr txBox="1"/>
          <p:nvPr/>
        </p:nvSpPr>
        <p:spPr>
          <a:xfrm>
            <a:off x="1589103" y="1402672"/>
            <a:ext cx="553966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Sử dụng đệm bóng chống rung</a:t>
            </a:r>
          </a:p>
        </p:txBody>
      </p:sp>
      <p:sp>
        <p:nvSpPr>
          <p:cNvPr id="7" name="TextBox 6">
            <a:extLst>
              <a:ext uri="{FF2B5EF4-FFF2-40B4-BE49-F238E27FC236}">
                <a16:creationId xmlns:a16="http://schemas.microsoft.com/office/drawing/2014/main" id="{638B3512-4D7C-4929-8A14-7795ABA6416D}"/>
              </a:ext>
            </a:extLst>
          </p:cNvPr>
          <p:cNvSpPr txBox="1"/>
          <p:nvPr/>
        </p:nvSpPr>
        <p:spPr>
          <a:xfrm>
            <a:off x="7901126" y="1402672"/>
            <a:ext cx="3638940"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Cân bằng cho cánh</a:t>
            </a:r>
          </a:p>
        </p:txBody>
      </p:sp>
      <p:sp>
        <p:nvSpPr>
          <p:cNvPr id="3" name="Slide Number Placeholder 2">
            <a:extLst>
              <a:ext uri="{FF2B5EF4-FFF2-40B4-BE49-F238E27FC236}">
                <a16:creationId xmlns:a16="http://schemas.microsoft.com/office/drawing/2014/main" id="{D714AD8D-3813-494F-A4BD-15239C207568}"/>
              </a:ext>
            </a:extLst>
          </p:cNvPr>
          <p:cNvSpPr>
            <a:spLocks noGrp="1"/>
          </p:cNvSpPr>
          <p:nvPr>
            <p:ph type="sldNum" sz="quarter" idx="12"/>
          </p:nvPr>
        </p:nvSpPr>
        <p:spPr/>
        <p:txBody>
          <a:bodyPr/>
          <a:lstStyle/>
          <a:p>
            <a:fld id="{A02EBBDA-6239-48A4-BF42-145536EAE284}" type="slidenum">
              <a:rPr lang="en-US" smtClean="0"/>
              <a:t>34</a:t>
            </a:fld>
            <a:endParaRPr lang="en-US"/>
          </a:p>
        </p:txBody>
      </p:sp>
    </p:spTree>
    <p:extLst>
      <p:ext uri="{BB962C8B-B14F-4D97-AF65-F5344CB8AC3E}">
        <p14:creationId xmlns:p14="http://schemas.microsoft.com/office/powerpoint/2010/main" val="1531855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84E64-9B23-40F1-8904-01169B4ABF6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6.3 Ổn định góc Roll, Pitch</a:t>
            </a:r>
          </a:p>
        </p:txBody>
      </p:sp>
      <p:sp>
        <p:nvSpPr>
          <p:cNvPr id="8" name="Content Placeholder 7">
            <a:extLst>
              <a:ext uri="{FF2B5EF4-FFF2-40B4-BE49-F238E27FC236}">
                <a16:creationId xmlns:a16="http://schemas.microsoft.com/office/drawing/2014/main" id="{BFF4A451-CB64-44CA-8D99-E6DEE3B7BABB}"/>
              </a:ext>
            </a:extLst>
          </p:cNvPr>
          <p:cNvSpPr>
            <a:spLocks noGrp="1"/>
          </p:cNvSpPr>
          <p:nvPr>
            <p:ph idx="1"/>
          </p:nvPr>
        </p:nvSpPr>
        <p:spPr>
          <a:xfrm>
            <a:off x="651933" y="1346203"/>
            <a:ext cx="11119166" cy="4902199"/>
          </a:xfrm>
        </p:spPr>
        <p:txBody>
          <a:bodyPr/>
          <a:lstStyle/>
          <a:p>
            <a:pPr marL="0" indent="0">
              <a:buNone/>
            </a:pPr>
            <a:r>
              <a:rPr lang="en-US">
                <a:solidFill>
                  <a:schemeClr val="tx1"/>
                </a:solidFill>
                <a:latin typeface="Times New Roman" panose="02020603050405020304" pitchFamily="18" charset="0"/>
                <a:cs typeface="Times New Roman" panose="02020603050405020304" pitchFamily="18" charset="0"/>
              </a:rPr>
              <a:t>Các góc Roll, Pitch lần lượt được thực hiện trên mô hình thí nghiệm với các cặp động cơ và trục tương ứng.</a:t>
            </a:r>
          </a:p>
          <a:p>
            <a:pPr marL="0" indent="0">
              <a:buNone/>
            </a:pPr>
            <a:r>
              <a:rPr lang="en-US">
                <a:solidFill>
                  <a:schemeClr val="tx1"/>
                </a:solidFill>
                <a:latin typeface="Times New Roman" panose="02020603050405020304" pitchFamily="18" charset="0"/>
                <a:cs typeface="Times New Roman" panose="02020603050405020304" pitchFamily="18" charset="0"/>
              </a:rPr>
              <a:t>Phương pháp Zieger – Nichols được sử dụng kết hợp với quan sát thực nghiệm để tìm các hệ số PID thích hợp.</a:t>
            </a:r>
          </a:p>
          <a:p>
            <a:endParaRPr lang="en-US"/>
          </a:p>
        </p:txBody>
      </p:sp>
      <p:pic>
        <p:nvPicPr>
          <p:cNvPr id="9" name="Picture 8">
            <a:extLst>
              <a:ext uri="{FF2B5EF4-FFF2-40B4-BE49-F238E27FC236}">
                <a16:creationId xmlns:a16="http://schemas.microsoft.com/office/drawing/2014/main" id="{641CC58B-7C8C-416C-B185-C02F17EC8EA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430" y="3429000"/>
            <a:ext cx="3952240" cy="2246630"/>
          </a:xfrm>
          <a:prstGeom prst="rect">
            <a:avLst/>
          </a:prstGeom>
          <a:noFill/>
          <a:ln>
            <a:noFill/>
          </a:ln>
        </p:spPr>
      </p:pic>
      <p:pic>
        <p:nvPicPr>
          <p:cNvPr id="10" name="Picture 9">
            <a:extLst>
              <a:ext uri="{FF2B5EF4-FFF2-40B4-BE49-F238E27FC236}">
                <a16:creationId xmlns:a16="http://schemas.microsoft.com/office/drawing/2014/main" id="{95943107-CCDE-45E5-9FE0-F1649278915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067315" y="3429000"/>
            <a:ext cx="4082347" cy="2184400"/>
          </a:xfrm>
          <a:prstGeom prst="rect">
            <a:avLst/>
          </a:prstGeom>
          <a:noFill/>
          <a:ln>
            <a:noFill/>
          </a:ln>
        </p:spPr>
      </p:pic>
      <p:sp>
        <p:nvSpPr>
          <p:cNvPr id="3" name="TextBox 2">
            <a:extLst>
              <a:ext uri="{FF2B5EF4-FFF2-40B4-BE49-F238E27FC236}">
                <a16:creationId xmlns:a16="http://schemas.microsoft.com/office/drawing/2014/main" id="{324EED40-9239-4055-857B-31391E6D49A0}"/>
              </a:ext>
            </a:extLst>
          </p:cNvPr>
          <p:cNvSpPr txBox="1"/>
          <p:nvPr/>
        </p:nvSpPr>
        <p:spPr>
          <a:xfrm>
            <a:off x="1751171" y="5795763"/>
            <a:ext cx="275207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Ổn định góc Roll</a:t>
            </a:r>
          </a:p>
        </p:txBody>
      </p:sp>
      <p:sp>
        <p:nvSpPr>
          <p:cNvPr id="4" name="TextBox 3">
            <a:extLst>
              <a:ext uri="{FF2B5EF4-FFF2-40B4-BE49-F238E27FC236}">
                <a16:creationId xmlns:a16="http://schemas.microsoft.com/office/drawing/2014/main" id="{B66CCF0E-9028-4565-B098-5E1DBBB9D5B5}"/>
              </a:ext>
            </a:extLst>
          </p:cNvPr>
          <p:cNvSpPr txBox="1"/>
          <p:nvPr/>
        </p:nvSpPr>
        <p:spPr>
          <a:xfrm>
            <a:off x="7803471" y="5786737"/>
            <a:ext cx="3816707"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Ổn định góc Pitch</a:t>
            </a:r>
          </a:p>
        </p:txBody>
      </p:sp>
      <p:sp>
        <p:nvSpPr>
          <p:cNvPr id="5" name="Slide Number Placeholder 4">
            <a:extLst>
              <a:ext uri="{FF2B5EF4-FFF2-40B4-BE49-F238E27FC236}">
                <a16:creationId xmlns:a16="http://schemas.microsoft.com/office/drawing/2014/main" id="{1F17CAF2-5DAA-423B-B0A7-90C8F8700FAC}"/>
              </a:ext>
            </a:extLst>
          </p:cNvPr>
          <p:cNvSpPr>
            <a:spLocks noGrp="1"/>
          </p:cNvSpPr>
          <p:nvPr>
            <p:ph type="sldNum" sz="quarter" idx="12"/>
          </p:nvPr>
        </p:nvSpPr>
        <p:spPr/>
        <p:txBody>
          <a:bodyPr/>
          <a:lstStyle/>
          <a:p>
            <a:fld id="{A02EBBDA-6239-48A4-BF42-145536EAE284}" type="slidenum">
              <a:rPr lang="en-US" smtClean="0"/>
              <a:t>35</a:t>
            </a:fld>
            <a:endParaRPr lang="en-US"/>
          </a:p>
        </p:txBody>
      </p:sp>
    </p:spTree>
    <p:extLst>
      <p:ext uri="{BB962C8B-B14F-4D97-AF65-F5344CB8AC3E}">
        <p14:creationId xmlns:p14="http://schemas.microsoft.com/office/powerpoint/2010/main" val="3261761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84E64-9B23-40F1-8904-01169B4ABF6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6.3 Ổn định góc Roll, Pitch</a:t>
            </a:r>
          </a:p>
        </p:txBody>
      </p:sp>
      <p:sp>
        <p:nvSpPr>
          <p:cNvPr id="8" name="Content Placeholder 7">
            <a:extLst>
              <a:ext uri="{FF2B5EF4-FFF2-40B4-BE49-F238E27FC236}">
                <a16:creationId xmlns:a16="http://schemas.microsoft.com/office/drawing/2014/main" id="{BFF4A451-CB64-44CA-8D99-E6DEE3B7BABB}"/>
              </a:ext>
            </a:extLst>
          </p:cNvPr>
          <p:cNvSpPr>
            <a:spLocks noGrp="1"/>
          </p:cNvSpPr>
          <p:nvPr>
            <p:ph idx="1"/>
          </p:nvPr>
        </p:nvSpPr>
        <p:spPr>
          <a:xfrm>
            <a:off x="651934" y="1346203"/>
            <a:ext cx="6103974" cy="482597"/>
          </a:xfrm>
        </p:spPr>
        <p:txBody>
          <a:bodyPr/>
          <a:lstStyle/>
          <a:p>
            <a:pPr marL="0" indent="0">
              <a:buNone/>
            </a:pPr>
            <a:r>
              <a:rPr lang="en-US">
                <a:solidFill>
                  <a:schemeClr val="tx1"/>
                </a:solidFill>
                <a:latin typeface="Times New Roman" panose="02020603050405020304" pitchFamily="18" charset="0"/>
                <a:cs typeface="Times New Roman" panose="02020603050405020304" pitchFamily="18" charset="0"/>
              </a:rPr>
              <a:t>Kết quả ổn định khi có nhiễu tác động</a:t>
            </a:r>
          </a:p>
        </p:txBody>
      </p:sp>
      <p:pic>
        <p:nvPicPr>
          <p:cNvPr id="11" name="Picture 10">
            <a:extLst>
              <a:ext uri="{FF2B5EF4-FFF2-40B4-BE49-F238E27FC236}">
                <a16:creationId xmlns:a16="http://schemas.microsoft.com/office/drawing/2014/main" id="{36E8318D-52A7-4898-B41B-0DC455F3FC57}"/>
              </a:ext>
            </a:extLst>
          </p:cNvPr>
          <p:cNvPicPr/>
          <p:nvPr/>
        </p:nvPicPr>
        <p:blipFill>
          <a:blip r:embed="rId2"/>
          <a:stretch>
            <a:fillRect/>
          </a:stretch>
        </p:blipFill>
        <p:spPr>
          <a:xfrm>
            <a:off x="409276" y="1828801"/>
            <a:ext cx="5686724" cy="3488924"/>
          </a:xfrm>
          <a:prstGeom prst="rect">
            <a:avLst/>
          </a:prstGeom>
        </p:spPr>
      </p:pic>
      <p:pic>
        <p:nvPicPr>
          <p:cNvPr id="13" name="Picture 12">
            <a:extLst>
              <a:ext uri="{FF2B5EF4-FFF2-40B4-BE49-F238E27FC236}">
                <a16:creationId xmlns:a16="http://schemas.microsoft.com/office/drawing/2014/main" id="{E8DD7C14-6CDE-4F10-8A28-342A6B50138F}"/>
              </a:ext>
            </a:extLst>
          </p:cNvPr>
          <p:cNvPicPr/>
          <p:nvPr/>
        </p:nvPicPr>
        <p:blipFill rotWithShape="1">
          <a:blip r:embed="rId3"/>
          <a:srcRect l="-7" r="226"/>
          <a:stretch/>
        </p:blipFill>
        <p:spPr bwMode="auto">
          <a:xfrm>
            <a:off x="6267635" y="1828801"/>
            <a:ext cx="5601810" cy="3488924"/>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9021E756-E109-404D-A6A7-8F97618FF751}"/>
              </a:ext>
            </a:extLst>
          </p:cNvPr>
          <p:cNvSpPr txBox="1"/>
          <p:nvPr/>
        </p:nvSpPr>
        <p:spPr>
          <a:xfrm>
            <a:off x="2673739" y="5211611"/>
            <a:ext cx="3906175"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Góc Roll</a:t>
            </a:r>
          </a:p>
        </p:txBody>
      </p:sp>
      <p:sp>
        <p:nvSpPr>
          <p:cNvPr id="15" name="TextBox 14">
            <a:extLst>
              <a:ext uri="{FF2B5EF4-FFF2-40B4-BE49-F238E27FC236}">
                <a16:creationId xmlns:a16="http://schemas.microsoft.com/office/drawing/2014/main" id="{DBA81AF1-D6C1-4EBD-8F38-E8C212E5129E}"/>
              </a:ext>
            </a:extLst>
          </p:cNvPr>
          <p:cNvSpPr txBox="1"/>
          <p:nvPr/>
        </p:nvSpPr>
        <p:spPr>
          <a:xfrm>
            <a:off x="8537278" y="5264668"/>
            <a:ext cx="1961965"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Góc Pitch</a:t>
            </a:r>
          </a:p>
        </p:txBody>
      </p:sp>
      <p:sp>
        <p:nvSpPr>
          <p:cNvPr id="16" name="TextBox 15">
            <a:extLst>
              <a:ext uri="{FF2B5EF4-FFF2-40B4-BE49-F238E27FC236}">
                <a16:creationId xmlns:a16="http://schemas.microsoft.com/office/drawing/2014/main" id="{16F47539-55C1-4236-844A-15458702B764}"/>
              </a:ext>
            </a:extLst>
          </p:cNvPr>
          <p:cNvSpPr txBox="1"/>
          <p:nvPr/>
        </p:nvSpPr>
        <p:spPr>
          <a:xfrm>
            <a:off x="658879" y="5908278"/>
            <a:ext cx="11217512"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Nhận xét: Với góc đặt bằng 0, các góc có khả năng giữ ổn định trong dải (-1,1) và quay lại trạng thái ổn định sau 2-3 chu kỳ khi có nhiễu tác động</a:t>
            </a:r>
          </a:p>
        </p:txBody>
      </p:sp>
      <p:sp>
        <p:nvSpPr>
          <p:cNvPr id="3" name="Slide Number Placeholder 2">
            <a:extLst>
              <a:ext uri="{FF2B5EF4-FFF2-40B4-BE49-F238E27FC236}">
                <a16:creationId xmlns:a16="http://schemas.microsoft.com/office/drawing/2014/main" id="{AE1D52D5-5835-4013-80B1-CA3ABD6FBE97}"/>
              </a:ext>
            </a:extLst>
          </p:cNvPr>
          <p:cNvSpPr>
            <a:spLocks noGrp="1"/>
          </p:cNvSpPr>
          <p:nvPr>
            <p:ph type="sldNum" sz="quarter" idx="12"/>
          </p:nvPr>
        </p:nvSpPr>
        <p:spPr/>
        <p:txBody>
          <a:bodyPr/>
          <a:lstStyle/>
          <a:p>
            <a:fld id="{A02EBBDA-6239-48A4-BF42-145536EAE284}" type="slidenum">
              <a:rPr lang="en-US" smtClean="0"/>
              <a:t>36</a:t>
            </a:fld>
            <a:endParaRPr lang="en-US"/>
          </a:p>
        </p:txBody>
      </p:sp>
    </p:spTree>
    <p:extLst>
      <p:ext uri="{BB962C8B-B14F-4D97-AF65-F5344CB8AC3E}">
        <p14:creationId xmlns:p14="http://schemas.microsoft.com/office/powerpoint/2010/main" val="2437025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84E64-9B23-40F1-8904-01169B4ABF6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6.3 Ổn định góc Roll, Pitch</a:t>
            </a:r>
          </a:p>
        </p:txBody>
      </p:sp>
      <p:sp>
        <p:nvSpPr>
          <p:cNvPr id="8" name="Content Placeholder 7">
            <a:extLst>
              <a:ext uri="{FF2B5EF4-FFF2-40B4-BE49-F238E27FC236}">
                <a16:creationId xmlns:a16="http://schemas.microsoft.com/office/drawing/2014/main" id="{BFF4A451-CB64-44CA-8D99-E6DEE3B7BABB}"/>
              </a:ext>
            </a:extLst>
          </p:cNvPr>
          <p:cNvSpPr>
            <a:spLocks noGrp="1"/>
          </p:cNvSpPr>
          <p:nvPr>
            <p:ph idx="1"/>
          </p:nvPr>
        </p:nvSpPr>
        <p:spPr>
          <a:xfrm>
            <a:off x="651934" y="1346203"/>
            <a:ext cx="6103974" cy="482597"/>
          </a:xfrm>
        </p:spPr>
        <p:txBody>
          <a:bodyPr/>
          <a:lstStyle/>
          <a:p>
            <a:pPr marL="0" indent="0">
              <a:buNone/>
            </a:pPr>
            <a:r>
              <a:rPr lang="en-US">
                <a:solidFill>
                  <a:schemeClr val="tx1"/>
                </a:solidFill>
                <a:latin typeface="Times New Roman" panose="02020603050405020304" pitchFamily="18" charset="0"/>
                <a:cs typeface="Times New Roman" panose="02020603050405020304" pitchFamily="18" charset="0"/>
              </a:rPr>
              <a:t>Kết quả đáp ứng với tín hiệu hình thang</a:t>
            </a:r>
          </a:p>
        </p:txBody>
      </p:sp>
      <p:sp>
        <p:nvSpPr>
          <p:cNvPr id="5" name="TextBox 4">
            <a:extLst>
              <a:ext uri="{FF2B5EF4-FFF2-40B4-BE49-F238E27FC236}">
                <a16:creationId xmlns:a16="http://schemas.microsoft.com/office/drawing/2014/main" id="{9021E756-E109-404D-A6A7-8F97618FF751}"/>
              </a:ext>
            </a:extLst>
          </p:cNvPr>
          <p:cNvSpPr txBox="1"/>
          <p:nvPr/>
        </p:nvSpPr>
        <p:spPr>
          <a:xfrm>
            <a:off x="2849733" y="4947560"/>
            <a:ext cx="3906175"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Góc Roll</a:t>
            </a:r>
          </a:p>
        </p:txBody>
      </p:sp>
      <p:sp>
        <p:nvSpPr>
          <p:cNvPr id="15" name="TextBox 14">
            <a:extLst>
              <a:ext uri="{FF2B5EF4-FFF2-40B4-BE49-F238E27FC236}">
                <a16:creationId xmlns:a16="http://schemas.microsoft.com/office/drawing/2014/main" id="{DBA81AF1-D6C1-4EBD-8F38-E8C212E5129E}"/>
              </a:ext>
            </a:extLst>
          </p:cNvPr>
          <p:cNvSpPr txBox="1"/>
          <p:nvPr/>
        </p:nvSpPr>
        <p:spPr>
          <a:xfrm>
            <a:off x="8904303" y="4988381"/>
            <a:ext cx="1961965"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Góc Pitch</a:t>
            </a:r>
          </a:p>
        </p:txBody>
      </p:sp>
      <p:pic>
        <p:nvPicPr>
          <p:cNvPr id="9" name="Picture 8">
            <a:extLst>
              <a:ext uri="{FF2B5EF4-FFF2-40B4-BE49-F238E27FC236}">
                <a16:creationId xmlns:a16="http://schemas.microsoft.com/office/drawing/2014/main" id="{E1E70FDE-B214-4194-8600-2380FFFA4B37}"/>
              </a:ext>
            </a:extLst>
          </p:cNvPr>
          <p:cNvPicPr/>
          <p:nvPr/>
        </p:nvPicPr>
        <p:blipFill rotWithShape="1">
          <a:blip r:embed="rId2" cstate="print">
            <a:extLst>
              <a:ext uri="{28A0092B-C50C-407E-A947-70E740481C1C}">
                <a14:useLocalDpi xmlns:a14="http://schemas.microsoft.com/office/drawing/2010/main" val="0"/>
              </a:ext>
            </a:extLst>
          </a:blip>
          <a:srcRect l="8178" t="2856" r="7343"/>
          <a:stretch/>
        </p:blipFill>
        <p:spPr bwMode="auto">
          <a:xfrm>
            <a:off x="305702" y="1977992"/>
            <a:ext cx="6299283" cy="3051209"/>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FE55018B-768C-49D2-920D-56F8617D7710}"/>
              </a:ext>
            </a:extLst>
          </p:cNvPr>
          <p:cNvPicPr/>
          <p:nvPr/>
        </p:nvPicPr>
        <p:blipFill rotWithShape="1">
          <a:blip r:embed="rId3" cstate="print">
            <a:extLst>
              <a:ext uri="{28A0092B-C50C-407E-A947-70E740481C1C}">
                <a14:useLocalDpi xmlns:a14="http://schemas.microsoft.com/office/drawing/2010/main" val="0"/>
              </a:ext>
            </a:extLst>
          </a:blip>
          <a:srcRect l="8172" t="1962" r="7372"/>
          <a:stretch/>
        </p:blipFill>
        <p:spPr bwMode="auto">
          <a:xfrm>
            <a:off x="6604985" y="1977992"/>
            <a:ext cx="5690586" cy="3051209"/>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C65E0518-1F03-4EAD-8AA8-1CD6FBA586F1}"/>
              </a:ext>
            </a:extLst>
          </p:cNvPr>
          <p:cNvSpPr txBox="1"/>
          <p:nvPr/>
        </p:nvSpPr>
        <p:spPr>
          <a:xfrm>
            <a:off x="651933" y="5672831"/>
            <a:ext cx="11097087"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Nhận xét: Đáp ứng cơ bản đã bám được theo tín hiệu đặt những vẫn còn tồn tại dao động và sự vọt lố 13% - 20%.</a:t>
            </a:r>
          </a:p>
        </p:txBody>
      </p:sp>
      <p:sp>
        <p:nvSpPr>
          <p:cNvPr id="4" name="Slide Number Placeholder 3">
            <a:extLst>
              <a:ext uri="{FF2B5EF4-FFF2-40B4-BE49-F238E27FC236}">
                <a16:creationId xmlns:a16="http://schemas.microsoft.com/office/drawing/2014/main" id="{94B567B7-B1DD-4324-A416-86DF0D3CC195}"/>
              </a:ext>
            </a:extLst>
          </p:cNvPr>
          <p:cNvSpPr>
            <a:spLocks noGrp="1"/>
          </p:cNvSpPr>
          <p:nvPr>
            <p:ph type="sldNum" sz="quarter" idx="12"/>
          </p:nvPr>
        </p:nvSpPr>
        <p:spPr/>
        <p:txBody>
          <a:bodyPr/>
          <a:lstStyle/>
          <a:p>
            <a:fld id="{A02EBBDA-6239-48A4-BF42-145536EAE284}" type="slidenum">
              <a:rPr lang="en-US" smtClean="0"/>
              <a:t>37</a:t>
            </a:fld>
            <a:endParaRPr lang="en-US"/>
          </a:p>
        </p:txBody>
      </p:sp>
    </p:spTree>
    <p:extLst>
      <p:ext uri="{BB962C8B-B14F-4D97-AF65-F5344CB8AC3E}">
        <p14:creationId xmlns:p14="http://schemas.microsoft.com/office/powerpoint/2010/main" val="952245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DDC8-2548-4842-9D68-9AE4EF3224A3}"/>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6.4 Ổn định đồng thời góc Roll và Pitch</a:t>
            </a:r>
          </a:p>
        </p:txBody>
      </p:sp>
      <p:pic>
        <p:nvPicPr>
          <p:cNvPr id="4" name="Content Placeholder 3">
            <a:extLst>
              <a:ext uri="{FF2B5EF4-FFF2-40B4-BE49-F238E27FC236}">
                <a16:creationId xmlns:a16="http://schemas.microsoft.com/office/drawing/2014/main" id="{BD3AE8C3-57B8-435D-A277-F8F913C175E3}"/>
              </a:ext>
            </a:extLst>
          </p:cNvPr>
          <p:cNvPicPr>
            <a:picLocks noGrp="1" noChangeAspect="1"/>
          </p:cNvPicPr>
          <p:nvPr>
            <p:ph idx="1"/>
          </p:nvPr>
        </p:nvPicPr>
        <p:blipFill rotWithShape="1">
          <a:blip r:embed="rId2"/>
          <a:srcRect l="12813" t="3044" r="17786" b="25648"/>
          <a:stretch/>
        </p:blipFill>
        <p:spPr>
          <a:xfrm>
            <a:off x="2533650" y="1581149"/>
            <a:ext cx="7861237" cy="4543425"/>
          </a:xfrm>
          <a:prstGeom prst="rect">
            <a:avLst/>
          </a:prstGeom>
        </p:spPr>
      </p:pic>
      <p:sp>
        <p:nvSpPr>
          <p:cNvPr id="5" name="TextBox 4">
            <a:extLst>
              <a:ext uri="{FF2B5EF4-FFF2-40B4-BE49-F238E27FC236}">
                <a16:creationId xmlns:a16="http://schemas.microsoft.com/office/drawing/2014/main" id="{6A8021A3-937C-4770-BB67-CFDE5242C2CF}"/>
              </a:ext>
            </a:extLst>
          </p:cNvPr>
          <p:cNvSpPr txBox="1"/>
          <p:nvPr/>
        </p:nvSpPr>
        <p:spPr>
          <a:xfrm>
            <a:off x="4143375" y="6400800"/>
            <a:ext cx="3943350" cy="369332"/>
          </a:xfrm>
          <a:prstGeom prst="rect">
            <a:avLst/>
          </a:prstGeom>
          <a:noFill/>
        </p:spPr>
        <p:txBody>
          <a:bodyPr wrap="square" rtlCol="0">
            <a:spAutoFit/>
          </a:bodyPr>
          <a:lstStyle/>
          <a:p>
            <a:r>
              <a:rPr lang="en-US"/>
              <a:t> </a:t>
            </a:r>
          </a:p>
        </p:txBody>
      </p:sp>
      <p:sp>
        <p:nvSpPr>
          <p:cNvPr id="3" name="Slide Number Placeholder 2">
            <a:extLst>
              <a:ext uri="{FF2B5EF4-FFF2-40B4-BE49-F238E27FC236}">
                <a16:creationId xmlns:a16="http://schemas.microsoft.com/office/drawing/2014/main" id="{6AD346FD-67C9-4CCF-A1D7-56F5C4D2B92C}"/>
              </a:ext>
            </a:extLst>
          </p:cNvPr>
          <p:cNvSpPr>
            <a:spLocks noGrp="1"/>
          </p:cNvSpPr>
          <p:nvPr>
            <p:ph type="sldNum" sz="quarter" idx="12"/>
          </p:nvPr>
        </p:nvSpPr>
        <p:spPr/>
        <p:txBody>
          <a:bodyPr/>
          <a:lstStyle/>
          <a:p>
            <a:fld id="{A02EBBDA-6239-48A4-BF42-145536EAE284}" type="slidenum">
              <a:rPr lang="en-US" smtClean="0"/>
              <a:t>38</a:t>
            </a:fld>
            <a:endParaRPr lang="en-US"/>
          </a:p>
        </p:txBody>
      </p:sp>
    </p:spTree>
    <p:extLst>
      <p:ext uri="{BB962C8B-B14F-4D97-AF65-F5344CB8AC3E}">
        <p14:creationId xmlns:p14="http://schemas.microsoft.com/office/powerpoint/2010/main" val="643653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F32-7870-4116-B9AA-B5B937CB4E9F}"/>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6.5 Ổn định góc Yaw</a:t>
            </a:r>
          </a:p>
        </p:txBody>
      </p:sp>
      <p:sp>
        <p:nvSpPr>
          <p:cNvPr id="3" name="Content Placeholder 2">
            <a:extLst>
              <a:ext uri="{FF2B5EF4-FFF2-40B4-BE49-F238E27FC236}">
                <a16:creationId xmlns:a16="http://schemas.microsoft.com/office/drawing/2014/main" id="{1CE61B09-DBB2-4C01-8B62-227485320E87}"/>
              </a:ext>
            </a:extLst>
          </p:cNvPr>
          <p:cNvSpPr>
            <a:spLocks noGrp="1"/>
          </p:cNvSpPr>
          <p:nvPr>
            <p:ph idx="1"/>
          </p:nvPr>
        </p:nvSpPr>
        <p:spPr>
          <a:xfrm>
            <a:off x="651933" y="1346201"/>
            <a:ext cx="11075469" cy="4903679"/>
          </a:xfrm>
        </p:spPr>
        <p:txBody>
          <a:bodyPr/>
          <a:lstStyle/>
          <a:p>
            <a:pPr marL="0" indent="0" algn="just">
              <a:buNone/>
            </a:pPr>
            <a:r>
              <a:rPr lang="en-US">
                <a:solidFill>
                  <a:schemeClr val="tx1"/>
                </a:solidFill>
                <a:latin typeface="Times New Roman" panose="02020603050405020304" pitchFamily="18" charset="0"/>
                <a:cs typeface="Times New Roman" panose="02020603050405020304" pitchFamily="18" charset="0"/>
              </a:rPr>
              <a:t>Mô hình thực nghiệm được thiết kế cho đối tượng có thể xoay tự do quanh trục Z</a:t>
            </a:r>
            <a:r>
              <a:rPr lang="en-US">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2D9AA509-669F-4418-A22F-68CA6E10D20D}"/>
              </a:ext>
            </a:extLst>
          </p:cNvPr>
          <p:cNvPicPr>
            <a:picLocks noChangeAspect="1"/>
          </p:cNvPicPr>
          <p:nvPr/>
        </p:nvPicPr>
        <p:blipFill>
          <a:blip r:embed="rId2"/>
          <a:stretch>
            <a:fillRect/>
          </a:stretch>
        </p:blipFill>
        <p:spPr>
          <a:xfrm>
            <a:off x="3276904" y="2509176"/>
            <a:ext cx="5195352" cy="3421108"/>
          </a:xfrm>
          <a:prstGeom prst="rect">
            <a:avLst/>
          </a:prstGeom>
        </p:spPr>
      </p:pic>
      <p:sp>
        <p:nvSpPr>
          <p:cNvPr id="4" name="Slide Number Placeholder 3">
            <a:extLst>
              <a:ext uri="{FF2B5EF4-FFF2-40B4-BE49-F238E27FC236}">
                <a16:creationId xmlns:a16="http://schemas.microsoft.com/office/drawing/2014/main" id="{0E826BB1-47CE-4632-9320-8084AC12F185}"/>
              </a:ext>
            </a:extLst>
          </p:cNvPr>
          <p:cNvSpPr>
            <a:spLocks noGrp="1"/>
          </p:cNvSpPr>
          <p:nvPr>
            <p:ph type="sldNum" sz="quarter" idx="12"/>
          </p:nvPr>
        </p:nvSpPr>
        <p:spPr/>
        <p:txBody>
          <a:bodyPr/>
          <a:lstStyle/>
          <a:p>
            <a:fld id="{A02EBBDA-6239-48A4-BF42-145536EAE284}" type="slidenum">
              <a:rPr lang="en-US" smtClean="0"/>
              <a:t>39</a:t>
            </a:fld>
            <a:endParaRPr lang="en-US"/>
          </a:p>
        </p:txBody>
      </p:sp>
    </p:spTree>
    <p:extLst>
      <p:ext uri="{BB962C8B-B14F-4D97-AF65-F5344CB8AC3E}">
        <p14:creationId xmlns:p14="http://schemas.microsoft.com/office/powerpoint/2010/main" val="242522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1.1 Nguyên lý hoạt động</a:t>
            </a:r>
          </a:p>
        </p:txBody>
      </p:sp>
      <p:sp>
        <p:nvSpPr>
          <p:cNvPr id="8" name="TextBox 7">
            <a:extLst>
              <a:ext uri="{FF2B5EF4-FFF2-40B4-BE49-F238E27FC236}">
                <a16:creationId xmlns:a16="http://schemas.microsoft.com/office/drawing/2014/main" id="{FD7561BA-F14E-4CE4-BF9F-D8B7135F4CFA}"/>
              </a:ext>
            </a:extLst>
          </p:cNvPr>
          <p:cNvSpPr txBox="1"/>
          <p:nvPr/>
        </p:nvSpPr>
        <p:spPr>
          <a:xfrm>
            <a:off x="2176582" y="1384115"/>
            <a:ext cx="8113118" cy="1815882"/>
          </a:xfrm>
          <a:prstGeom prst="rect">
            <a:avLst/>
          </a:prstGeom>
          <a:noFill/>
        </p:spPr>
        <p:txBody>
          <a:bodyPr wrap="none" rtlCol="0">
            <a:spAutoFit/>
          </a:bodyPr>
          <a:lstStyle/>
          <a:p>
            <a:pPr marL="457200" indent="-457200" algn="just">
              <a:buFont typeface="Wingdings" panose="05000000000000000000" pitchFamily="2" charset="2"/>
              <a:buChar char="Ø"/>
            </a:pPr>
            <a:r>
              <a:rPr lang="en-US" sz="2800">
                <a:latin typeface="Times New Roman" panose="02020603050405020304" pitchFamily="18" charset="0"/>
                <a:cs typeface="Times New Roman" panose="02020603050405020304" pitchFamily="18" charset="0"/>
              </a:rPr>
              <a:t>Sử dụng 4 động cơ với 2 cặp cánh thuận nghịch tạo </a:t>
            </a:r>
          </a:p>
          <a:p>
            <a:pPr algn="just"/>
            <a:r>
              <a:rPr lang="en-US" sz="2800">
                <a:latin typeface="Times New Roman" panose="02020603050405020304" pitchFamily="18" charset="0"/>
                <a:cs typeface="Times New Roman" panose="02020603050405020304" pitchFamily="18" charset="0"/>
              </a:rPr>
              <a:t>lực nâng và cân bằng cho hệ thống.</a:t>
            </a:r>
          </a:p>
          <a:p>
            <a:pPr marL="457200" indent="-457200" algn="just">
              <a:buFont typeface="Wingdings" panose="05000000000000000000" pitchFamily="2" charset="2"/>
              <a:buChar char="Ø"/>
            </a:pPr>
            <a:r>
              <a:rPr lang="en-US" sz="2800">
                <a:latin typeface="Times New Roman" panose="02020603050405020304" pitchFamily="18" charset="0"/>
                <a:cs typeface="Times New Roman" panose="02020603050405020304" pitchFamily="18" charset="0"/>
              </a:rPr>
              <a:t>T</a:t>
            </a:r>
            <a:r>
              <a:rPr lang="vi-VN" sz="2800">
                <a:latin typeface="Times New Roman" panose="02020603050405020304" pitchFamily="18" charset="0"/>
                <a:cs typeface="Times New Roman" panose="02020603050405020304" pitchFamily="18" charset="0"/>
              </a:rPr>
              <a:t>oàn bộ các chuyển động của máy bay được điều </a:t>
            </a:r>
            <a:endParaRPr lang="en-US" sz="2800">
              <a:latin typeface="Times New Roman" panose="02020603050405020304" pitchFamily="18" charset="0"/>
              <a:cs typeface="Times New Roman" panose="02020603050405020304" pitchFamily="18" charset="0"/>
            </a:endParaRPr>
          </a:p>
          <a:p>
            <a:pPr algn="just"/>
            <a:r>
              <a:rPr lang="vi-VN" sz="2800">
                <a:latin typeface="Times New Roman" panose="02020603050405020304" pitchFamily="18" charset="0"/>
                <a:cs typeface="Times New Roman" panose="02020603050405020304" pitchFamily="18" charset="0"/>
              </a:rPr>
              <a:t>khiển thông qua tăng giảm tốc độ quay của động cơ</a:t>
            </a:r>
            <a:r>
              <a:rPr lang="en-US" sz="280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3ED58F0E-09E9-41B4-B4DB-7E476EFC730E}"/>
              </a:ext>
            </a:extLst>
          </p:cNvPr>
          <p:cNvPicPr/>
          <p:nvPr/>
        </p:nvPicPr>
        <p:blipFill>
          <a:blip r:embed="rId2"/>
          <a:stretch>
            <a:fillRect/>
          </a:stretch>
        </p:blipFill>
        <p:spPr>
          <a:xfrm>
            <a:off x="4668838" y="3429001"/>
            <a:ext cx="2854325" cy="3013075"/>
          </a:xfrm>
          <a:prstGeom prst="rect">
            <a:avLst/>
          </a:prstGeom>
        </p:spPr>
      </p:pic>
      <p:sp>
        <p:nvSpPr>
          <p:cNvPr id="3" name="Slide Number Placeholder 2">
            <a:extLst>
              <a:ext uri="{FF2B5EF4-FFF2-40B4-BE49-F238E27FC236}">
                <a16:creationId xmlns:a16="http://schemas.microsoft.com/office/drawing/2014/main" id="{57C9A8A5-47C6-4232-9FDB-D25F6B0E16EA}"/>
              </a:ext>
            </a:extLst>
          </p:cNvPr>
          <p:cNvSpPr>
            <a:spLocks noGrp="1"/>
          </p:cNvSpPr>
          <p:nvPr>
            <p:ph type="sldNum" sz="quarter" idx="12"/>
          </p:nvPr>
        </p:nvSpPr>
        <p:spPr/>
        <p:txBody>
          <a:bodyPr/>
          <a:lstStyle/>
          <a:p>
            <a:fld id="{A02EBBDA-6239-48A4-BF42-145536EAE284}" type="slidenum">
              <a:rPr lang="en-US" smtClean="0"/>
              <a:t>4</a:t>
            </a:fld>
            <a:endParaRPr lang="en-US"/>
          </a:p>
        </p:txBody>
      </p:sp>
    </p:spTree>
    <p:extLst>
      <p:ext uri="{BB962C8B-B14F-4D97-AF65-F5344CB8AC3E}">
        <p14:creationId xmlns:p14="http://schemas.microsoft.com/office/powerpoint/2010/main" val="355002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F32-7870-4116-B9AA-B5B937CB4E9F}"/>
              </a:ext>
            </a:extLst>
          </p:cNvPr>
          <p:cNvSpPr>
            <a:spLocks noGrp="1"/>
          </p:cNvSpPr>
          <p:nvPr>
            <p:ph type="title"/>
          </p:nvPr>
        </p:nvSpPr>
        <p:spPr>
          <a:xfrm>
            <a:off x="897832" y="-63721"/>
            <a:ext cx="10701867" cy="1325563"/>
          </a:xfrm>
        </p:spPr>
        <p:txBody>
          <a:bodyPr/>
          <a:lstStyle/>
          <a:p>
            <a:r>
              <a:rPr lang="en-US">
                <a:latin typeface="Times New Roman" panose="02020603050405020304" pitchFamily="18" charset="0"/>
                <a:cs typeface="Times New Roman" panose="02020603050405020304" pitchFamily="18" charset="0"/>
              </a:rPr>
              <a:t>6.5 Ổn định góc Yaw</a:t>
            </a:r>
          </a:p>
        </p:txBody>
      </p:sp>
      <p:sp>
        <p:nvSpPr>
          <p:cNvPr id="3" name="Content Placeholder 2">
            <a:extLst>
              <a:ext uri="{FF2B5EF4-FFF2-40B4-BE49-F238E27FC236}">
                <a16:creationId xmlns:a16="http://schemas.microsoft.com/office/drawing/2014/main" id="{1CE61B09-DBB2-4C01-8B62-227485320E87}"/>
              </a:ext>
            </a:extLst>
          </p:cNvPr>
          <p:cNvSpPr>
            <a:spLocks noGrp="1"/>
          </p:cNvSpPr>
          <p:nvPr>
            <p:ph idx="1"/>
          </p:nvPr>
        </p:nvSpPr>
        <p:spPr>
          <a:xfrm>
            <a:off x="651933" y="1346201"/>
            <a:ext cx="11075469" cy="4903679"/>
          </a:xfrm>
        </p:spPr>
        <p:txBody>
          <a:bodyPr/>
          <a:lstStyle/>
          <a:p>
            <a:pPr algn="just"/>
            <a:r>
              <a:rPr lang="en-US">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Kết quả ổn định góc Yaw.</a:t>
            </a:r>
          </a:p>
        </p:txBody>
      </p:sp>
      <p:pic>
        <p:nvPicPr>
          <p:cNvPr id="6" name="Picture 5">
            <a:extLst>
              <a:ext uri="{FF2B5EF4-FFF2-40B4-BE49-F238E27FC236}">
                <a16:creationId xmlns:a16="http://schemas.microsoft.com/office/drawing/2014/main" id="{E110390C-98AA-4318-B0A7-5D82D4371D62}"/>
              </a:ext>
            </a:extLst>
          </p:cNvPr>
          <p:cNvPicPr/>
          <p:nvPr/>
        </p:nvPicPr>
        <p:blipFill rotWithShape="1">
          <a:blip r:embed="rId2"/>
          <a:srcRect l="1389" r="-1552"/>
          <a:stretch/>
        </p:blipFill>
        <p:spPr bwMode="auto">
          <a:xfrm>
            <a:off x="770132" y="2139660"/>
            <a:ext cx="5769213" cy="2909891"/>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AC54C65-B7B7-4C72-95B2-C03587A0ABD9}"/>
              </a:ext>
            </a:extLst>
          </p:cNvPr>
          <p:cNvPicPr/>
          <p:nvPr/>
        </p:nvPicPr>
        <p:blipFill rotWithShape="1">
          <a:blip r:embed="rId3" cstate="print">
            <a:extLst>
              <a:ext uri="{28A0092B-C50C-407E-A947-70E740481C1C}">
                <a14:useLocalDpi xmlns:a14="http://schemas.microsoft.com/office/drawing/2010/main" val="0"/>
              </a:ext>
            </a:extLst>
          </a:blip>
          <a:srcRect l="7821" r="8859"/>
          <a:stretch/>
        </p:blipFill>
        <p:spPr bwMode="auto">
          <a:xfrm>
            <a:off x="6366336" y="2031707"/>
            <a:ext cx="5361065" cy="3017844"/>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AF8DF251-6CA5-47A9-BFD2-60CF0B0E4C74}"/>
              </a:ext>
            </a:extLst>
          </p:cNvPr>
          <p:cNvSpPr txBox="1"/>
          <p:nvPr/>
        </p:nvSpPr>
        <p:spPr>
          <a:xfrm>
            <a:off x="2031316" y="5050134"/>
            <a:ext cx="2955637"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Đáp ứng khi có nhiễu</a:t>
            </a:r>
          </a:p>
        </p:txBody>
      </p:sp>
      <p:sp>
        <p:nvSpPr>
          <p:cNvPr id="8" name="TextBox 7">
            <a:extLst>
              <a:ext uri="{FF2B5EF4-FFF2-40B4-BE49-F238E27FC236}">
                <a16:creationId xmlns:a16="http://schemas.microsoft.com/office/drawing/2014/main" id="{BD44DEB5-4B6C-4659-A0E2-EF07323C3E26}"/>
              </a:ext>
            </a:extLst>
          </p:cNvPr>
          <p:cNvSpPr txBox="1"/>
          <p:nvPr/>
        </p:nvSpPr>
        <p:spPr>
          <a:xfrm>
            <a:off x="7493297" y="5013389"/>
            <a:ext cx="4234104"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Đáp ứng tín hiệu bước nhảy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EEB0C8-77F2-4BED-AFF6-2B244B5CB590}"/>
                  </a:ext>
                </a:extLst>
              </p:cNvPr>
              <p:cNvSpPr txBox="1"/>
              <p:nvPr/>
            </p:nvSpPr>
            <p:spPr>
              <a:xfrm>
                <a:off x="770132" y="5511799"/>
                <a:ext cx="10957269" cy="1200329"/>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Nhận xét: Dao động lúc cân bằng trong khoảng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2.5 độ)</m:t>
                    </m:r>
                  </m:oMath>
                </a14:m>
                <a:r>
                  <a:rPr lang="en-US" sz="2400">
                    <a:latin typeface="Times New Roman" panose="02020603050405020304" pitchFamily="18" charset="0"/>
                    <a:cs typeface="Times New Roman" panose="02020603050405020304" pitchFamily="18" charset="0"/>
                  </a:rPr>
                  <a:t> và có khả năng quay lại trạng thái ổn định sau 1-2 chu kỳ dao động. Đối với đáp ứng bước nhảy vẫn còn tồn tại độ vọt lố cao.</a:t>
                </a:r>
              </a:p>
            </p:txBody>
          </p:sp>
        </mc:Choice>
        <mc:Fallback xmlns="">
          <p:sp>
            <p:nvSpPr>
              <p:cNvPr id="9" name="TextBox 8">
                <a:extLst>
                  <a:ext uri="{FF2B5EF4-FFF2-40B4-BE49-F238E27FC236}">
                    <a16:creationId xmlns:a16="http://schemas.microsoft.com/office/drawing/2014/main" id="{FBEEB0C8-77F2-4BED-AFF6-2B244B5CB590}"/>
                  </a:ext>
                </a:extLst>
              </p:cNvPr>
              <p:cNvSpPr txBox="1">
                <a:spLocks noRot="1" noChangeAspect="1" noMove="1" noResize="1" noEditPoints="1" noAdjustHandles="1" noChangeArrowheads="1" noChangeShapeType="1" noTextEdit="1"/>
              </p:cNvSpPr>
              <p:nvPr/>
            </p:nvSpPr>
            <p:spPr>
              <a:xfrm>
                <a:off x="770132" y="5511799"/>
                <a:ext cx="10957269" cy="1200329"/>
              </a:xfrm>
              <a:prstGeom prst="rect">
                <a:avLst/>
              </a:prstGeom>
              <a:blipFill>
                <a:blip r:embed="rId4"/>
                <a:stretch>
                  <a:fillRect l="-834" t="-4061" b="-106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5A9784A-62CE-439E-9628-0A5699146D19}"/>
              </a:ext>
            </a:extLst>
          </p:cNvPr>
          <p:cNvSpPr>
            <a:spLocks noGrp="1"/>
          </p:cNvSpPr>
          <p:nvPr>
            <p:ph type="sldNum" sz="quarter" idx="12"/>
          </p:nvPr>
        </p:nvSpPr>
        <p:spPr/>
        <p:txBody>
          <a:bodyPr/>
          <a:lstStyle/>
          <a:p>
            <a:fld id="{A02EBBDA-6239-48A4-BF42-145536EAE284}" type="slidenum">
              <a:rPr lang="en-US" smtClean="0"/>
              <a:t>40</a:t>
            </a:fld>
            <a:endParaRPr lang="en-US"/>
          </a:p>
        </p:txBody>
      </p:sp>
    </p:spTree>
    <p:extLst>
      <p:ext uri="{BB962C8B-B14F-4D97-AF65-F5344CB8AC3E}">
        <p14:creationId xmlns:p14="http://schemas.microsoft.com/office/powerpoint/2010/main" val="1097231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E884-4752-4A27-B2BD-E0DC924C06B1}"/>
              </a:ext>
            </a:extLst>
          </p:cNvPr>
          <p:cNvSpPr>
            <a:spLocks noGrp="1"/>
          </p:cNvSpPr>
          <p:nvPr>
            <p:ph type="title"/>
          </p:nvPr>
        </p:nvSpPr>
        <p:spPr>
          <a:xfrm>
            <a:off x="651933" y="-87315"/>
            <a:ext cx="12616011" cy="1325563"/>
          </a:xfrm>
        </p:spPr>
        <p:txBody>
          <a:bodyPr/>
          <a:lstStyle/>
          <a:p>
            <a:r>
              <a:rPr lang="en-US"/>
              <a:t>6.6 Điều chỉnh bộ điều khiển trong bay thực tế</a:t>
            </a:r>
          </a:p>
        </p:txBody>
      </p:sp>
      <p:pic>
        <p:nvPicPr>
          <p:cNvPr id="5" name="6718687667906207299">
            <a:hlinkClick r:id="" action="ppaction://media"/>
            <a:extLst>
              <a:ext uri="{FF2B5EF4-FFF2-40B4-BE49-F238E27FC236}">
                <a16:creationId xmlns:a16="http://schemas.microsoft.com/office/drawing/2014/main" id="{E44BB84D-D9BC-494C-819F-EBC080F6BA2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24388" y="1346199"/>
            <a:ext cx="2983420" cy="5306913"/>
          </a:xfrm>
        </p:spPr>
      </p:pic>
      <p:sp>
        <p:nvSpPr>
          <p:cNvPr id="4" name="Slide Number Placeholder 3">
            <a:extLst>
              <a:ext uri="{FF2B5EF4-FFF2-40B4-BE49-F238E27FC236}">
                <a16:creationId xmlns:a16="http://schemas.microsoft.com/office/drawing/2014/main" id="{33F212CE-A3DE-46C7-8DBE-8554043F59AE}"/>
              </a:ext>
            </a:extLst>
          </p:cNvPr>
          <p:cNvSpPr>
            <a:spLocks noGrp="1"/>
          </p:cNvSpPr>
          <p:nvPr>
            <p:ph type="sldNum" sz="quarter" idx="12"/>
          </p:nvPr>
        </p:nvSpPr>
        <p:spPr/>
        <p:txBody>
          <a:bodyPr/>
          <a:lstStyle/>
          <a:p>
            <a:fld id="{A02EBBDA-6239-48A4-BF42-145536EAE284}" type="slidenum">
              <a:rPr lang="en-US" smtClean="0"/>
              <a:t>41</a:t>
            </a:fld>
            <a:endParaRPr lang="en-US"/>
          </a:p>
        </p:txBody>
      </p:sp>
    </p:spTree>
    <p:extLst>
      <p:ext uri="{BB962C8B-B14F-4D97-AF65-F5344CB8AC3E}">
        <p14:creationId xmlns:p14="http://schemas.microsoft.com/office/powerpoint/2010/main" val="382534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0C62-F209-432A-B8B4-30EF7F3D6BB8}"/>
              </a:ext>
            </a:extLst>
          </p:cNvPr>
          <p:cNvSpPr>
            <a:spLocks noGrp="1"/>
          </p:cNvSpPr>
          <p:nvPr>
            <p:ph type="title"/>
          </p:nvPr>
        </p:nvSpPr>
        <p:spPr>
          <a:xfrm>
            <a:off x="651933" y="-87315"/>
            <a:ext cx="12140789" cy="1325563"/>
          </a:xfrm>
        </p:spPr>
        <p:txBody>
          <a:bodyPr/>
          <a:lstStyle/>
          <a:p>
            <a:r>
              <a:rPr lang="en-US"/>
              <a:t>6.6 Điều chỉnh bộ điều khiển trong bay thực tế</a:t>
            </a:r>
          </a:p>
        </p:txBody>
      </p:sp>
      <p:pic>
        <p:nvPicPr>
          <p:cNvPr id="4" name="5504723395350570574">
            <a:hlinkClick r:id="" action="ppaction://media"/>
            <a:extLst>
              <a:ext uri="{FF2B5EF4-FFF2-40B4-BE49-F238E27FC236}">
                <a16:creationId xmlns:a16="http://schemas.microsoft.com/office/drawing/2014/main" id="{7B47480E-1568-417E-AC05-B5AA3E92A2F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64793" y="1399225"/>
            <a:ext cx="8819452" cy="4957129"/>
          </a:xfrm>
        </p:spPr>
      </p:pic>
      <p:sp>
        <p:nvSpPr>
          <p:cNvPr id="3" name="Slide Number Placeholder 2">
            <a:extLst>
              <a:ext uri="{FF2B5EF4-FFF2-40B4-BE49-F238E27FC236}">
                <a16:creationId xmlns:a16="http://schemas.microsoft.com/office/drawing/2014/main" id="{FF6C6BBF-6699-433F-992C-A8846B02AA65}"/>
              </a:ext>
            </a:extLst>
          </p:cNvPr>
          <p:cNvSpPr>
            <a:spLocks noGrp="1"/>
          </p:cNvSpPr>
          <p:nvPr>
            <p:ph type="sldNum" sz="quarter" idx="12"/>
          </p:nvPr>
        </p:nvSpPr>
        <p:spPr/>
        <p:txBody>
          <a:bodyPr/>
          <a:lstStyle/>
          <a:p>
            <a:fld id="{A02EBBDA-6239-48A4-BF42-145536EAE284}" type="slidenum">
              <a:rPr lang="en-US" smtClean="0"/>
              <a:t>42</a:t>
            </a:fld>
            <a:endParaRPr lang="en-US"/>
          </a:p>
        </p:txBody>
      </p:sp>
    </p:spTree>
    <p:extLst>
      <p:ext uri="{BB962C8B-B14F-4D97-AF65-F5344CB8AC3E}">
        <p14:creationId xmlns:p14="http://schemas.microsoft.com/office/powerpoint/2010/main" val="405027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5AD7-4A3A-4310-A319-EA7E5CC46216}"/>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7. Kết luận</a:t>
            </a:r>
          </a:p>
        </p:txBody>
      </p:sp>
      <p:sp>
        <p:nvSpPr>
          <p:cNvPr id="3" name="Content Placeholder 2">
            <a:extLst>
              <a:ext uri="{FF2B5EF4-FFF2-40B4-BE49-F238E27FC236}">
                <a16:creationId xmlns:a16="http://schemas.microsoft.com/office/drawing/2014/main" id="{78A4A975-61EF-4A4A-9285-24E52BDEE8A9}"/>
              </a:ext>
            </a:extLst>
          </p:cNvPr>
          <p:cNvSpPr>
            <a:spLocks noGrp="1"/>
          </p:cNvSpPr>
          <p:nvPr>
            <p:ph idx="1"/>
          </p:nvPr>
        </p:nvSpPr>
        <p:spPr/>
        <p:txBody>
          <a:bodyPr/>
          <a:lstStyle/>
          <a:p>
            <a:r>
              <a:rPr lang="en-US">
                <a:solidFill>
                  <a:schemeClr val="tx1"/>
                </a:solidFill>
                <a:latin typeface="Times New Roman" panose="02020603050405020304" pitchFamily="18" charset="0"/>
                <a:cs typeface="Times New Roman" panose="02020603050405020304" pitchFamily="18" charset="0"/>
              </a:rPr>
              <a:t> Kết quả đạt được: </a:t>
            </a:r>
          </a:p>
          <a:p>
            <a:pPr lvl="1">
              <a:buFontTx/>
              <a:buChar char="-"/>
            </a:pPr>
            <a:r>
              <a:rPr lang="en-US">
                <a:solidFill>
                  <a:schemeClr val="tx1"/>
                </a:solidFill>
                <a:latin typeface="Times New Roman" panose="02020603050405020304" pitchFamily="18" charset="0"/>
                <a:cs typeface="Times New Roman" panose="02020603050405020304" pitchFamily="18" charset="0"/>
              </a:rPr>
              <a:t> Chứng minh cơ sở lý thuyết cho việc áp dụng bộ điều khiển PID vào điều khiển Quadrotor.</a:t>
            </a:r>
          </a:p>
          <a:p>
            <a:pPr lvl="1">
              <a:buFontTx/>
              <a:buChar char="-"/>
            </a:pPr>
            <a:r>
              <a:rPr lang="en-US">
                <a:solidFill>
                  <a:schemeClr val="tx1"/>
                </a:solidFill>
                <a:latin typeface="Times New Roman" panose="02020603050405020304" pitchFamily="18" charset="0"/>
                <a:cs typeface="Times New Roman" panose="02020603050405020304" pitchFamily="18" charset="0"/>
              </a:rPr>
              <a:t> Xây dựng và triển khai thực hiện ổn định được bài toán cân bằng các trục của Quadrotor.</a:t>
            </a:r>
          </a:p>
          <a:p>
            <a:pPr lvl="1">
              <a:buFontTx/>
              <a:buChar char="-"/>
            </a:pPr>
            <a:r>
              <a:rPr lang="en-US">
                <a:solidFill>
                  <a:schemeClr val="tx1"/>
                </a:solidFill>
                <a:latin typeface="Times New Roman" panose="02020603050405020304" pitchFamily="18" charset="0"/>
                <a:cs typeface="Times New Roman" panose="02020603050405020304" pitchFamily="18" charset="0"/>
              </a:rPr>
              <a:t> Quadrotor đã thực hiện thành công việc cất cánh và cân bằng trên không trung.</a:t>
            </a:r>
          </a:p>
          <a:p>
            <a:r>
              <a:rPr lang="en-US">
                <a:solidFill>
                  <a:schemeClr val="tx1"/>
                </a:solidFill>
                <a:latin typeface="Times New Roman" panose="02020603050405020304" pitchFamily="18" charset="0"/>
                <a:cs typeface="Times New Roman" panose="02020603050405020304" pitchFamily="18" charset="0"/>
              </a:rPr>
              <a:t> Hướng phát triển:</a:t>
            </a:r>
          </a:p>
          <a:p>
            <a:pPr marL="257175" lvl="1" indent="0">
              <a:spcAft>
                <a:spcPts val="600"/>
              </a:spcAft>
              <a:buNone/>
            </a:pPr>
            <a:r>
              <a:rPr lang="en-US">
                <a:solidFill>
                  <a:schemeClr val="tx1"/>
                </a:solidFill>
                <a:latin typeface="Times New Roman" panose="02020603050405020304" pitchFamily="18" charset="0"/>
                <a:cs typeface="Times New Roman" panose="02020603050405020304" pitchFamily="18" charset="0"/>
              </a:rPr>
              <a:t>- Tối ưu được bộ thông số điều khiển PID để hệ thống đạt chất lượng tốt nhất.</a:t>
            </a:r>
          </a:p>
          <a:p>
            <a:pPr lvl="1">
              <a:spcAft>
                <a:spcPts val="600"/>
              </a:spcAft>
              <a:buFontTx/>
              <a:buChar char="-"/>
            </a:pPr>
            <a:r>
              <a:rPr lang="en-US">
                <a:solidFill>
                  <a:schemeClr val="tx1"/>
                </a:solidFill>
                <a:latin typeface="Times New Roman" panose="02020603050405020304" pitchFamily="18" charset="0"/>
                <a:cs typeface="Times New Roman" panose="02020603050405020304" pitchFamily="18" charset="0"/>
              </a:rPr>
              <a:t>Việc thực hiện thành công việc cất cánh bay là cơ sở để phát triển các hệ thống và bộ điều khiển bám vị trí và quỹ đạo trong tương lai.</a:t>
            </a:r>
          </a:p>
          <a:p>
            <a:pPr lvl="1">
              <a:spcAft>
                <a:spcPts val="600"/>
              </a:spcAft>
              <a:buFontTx/>
              <a:buChar char="-"/>
            </a:pPr>
            <a:r>
              <a:rPr lang="en-US">
                <a:solidFill>
                  <a:schemeClr val="tx1"/>
                </a:solidFill>
                <a:latin typeface="Times New Roman" panose="02020603050405020304" pitchFamily="18" charset="0"/>
                <a:cs typeface="Times New Roman" panose="02020603050405020304" pitchFamily="18" charset="0"/>
              </a:rPr>
              <a:t> Cải thiện thiết bị điều khiển từ xa để tăng phạm vi điều khiển và độ tin cậy cao hơn.</a:t>
            </a:r>
          </a:p>
          <a:p>
            <a:pPr>
              <a:buFontTx/>
              <a:buChar char="-"/>
            </a:pPr>
            <a:endParaRPr lang="en-US">
              <a:solidFill>
                <a:schemeClr val="tx1"/>
              </a:solidFill>
              <a:latin typeface="Times New Roman" panose="02020603050405020304" pitchFamily="18" charset="0"/>
              <a:cs typeface="Times New Roman" panose="02020603050405020304" pitchFamily="18" charset="0"/>
            </a:endParaRPr>
          </a:p>
          <a:p>
            <a:endParaRPr lang="en-US">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E5F7A8-E237-43C2-81A7-C318ED32378F}"/>
              </a:ext>
            </a:extLst>
          </p:cNvPr>
          <p:cNvSpPr>
            <a:spLocks noGrp="1"/>
          </p:cNvSpPr>
          <p:nvPr>
            <p:ph type="sldNum" sz="quarter" idx="12"/>
          </p:nvPr>
        </p:nvSpPr>
        <p:spPr/>
        <p:txBody>
          <a:bodyPr/>
          <a:lstStyle/>
          <a:p>
            <a:fld id="{A02EBBDA-6239-48A4-BF42-145536EAE284}" type="slidenum">
              <a:rPr lang="en-US" smtClean="0"/>
              <a:t>43</a:t>
            </a:fld>
            <a:endParaRPr lang="en-US"/>
          </a:p>
        </p:txBody>
      </p:sp>
    </p:spTree>
    <p:extLst>
      <p:ext uri="{BB962C8B-B14F-4D97-AF65-F5344CB8AC3E}">
        <p14:creationId xmlns:p14="http://schemas.microsoft.com/office/powerpoint/2010/main" val="3054445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9723-C25E-46AF-BBCD-EF87255E7D85}"/>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Tài liệu tham khảo</a:t>
            </a:r>
          </a:p>
        </p:txBody>
      </p:sp>
      <p:graphicFrame>
        <p:nvGraphicFramePr>
          <p:cNvPr id="5" name="Content Placeholder 4">
            <a:extLst>
              <a:ext uri="{FF2B5EF4-FFF2-40B4-BE49-F238E27FC236}">
                <a16:creationId xmlns:a16="http://schemas.microsoft.com/office/drawing/2014/main" id="{56A1B7BC-437A-4DA5-B9B6-415FA2D35885}"/>
              </a:ext>
            </a:extLst>
          </p:cNvPr>
          <p:cNvGraphicFramePr>
            <a:graphicFrameLocks noGrp="1"/>
          </p:cNvGraphicFramePr>
          <p:nvPr>
            <p:ph idx="1"/>
            <p:extLst>
              <p:ext uri="{D42A27DB-BD31-4B8C-83A1-F6EECF244321}">
                <p14:modId xmlns:p14="http://schemas.microsoft.com/office/powerpoint/2010/main" val="2413273779"/>
              </p:ext>
            </p:extLst>
          </p:nvPr>
        </p:nvGraphicFramePr>
        <p:xfrm>
          <a:off x="745331" y="1550942"/>
          <a:ext cx="10701337" cy="2666430"/>
        </p:xfrm>
        <a:graphic>
          <a:graphicData uri="http://schemas.openxmlformats.org/drawingml/2006/table">
            <a:tbl>
              <a:tblPr firstRow="1" firstCol="1" bandRow="1">
                <a:tableStyleId>{5C22544A-7EE6-4342-B048-85BDC9FD1C3A}</a:tableStyleId>
              </a:tblPr>
              <a:tblGrid>
                <a:gridCol w="874496">
                  <a:extLst>
                    <a:ext uri="{9D8B030D-6E8A-4147-A177-3AD203B41FA5}">
                      <a16:colId xmlns:a16="http://schemas.microsoft.com/office/drawing/2014/main" val="467771086"/>
                    </a:ext>
                  </a:extLst>
                </a:gridCol>
                <a:gridCol w="9826841">
                  <a:extLst>
                    <a:ext uri="{9D8B030D-6E8A-4147-A177-3AD203B41FA5}">
                      <a16:colId xmlns:a16="http://schemas.microsoft.com/office/drawing/2014/main" val="2230740920"/>
                    </a:ext>
                  </a:extLst>
                </a:gridCol>
              </a:tblGrid>
              <a:tr h="0">
                <a:tc>
                  <a:txBody>
                    <a:bodyPr/>
                    <a:lstStyle/>
                    <a:p>
                      <a:pPr marL="0" marR="0" indent="360045" algn="l">
                        <a:lnSpc>
                          <a:spcPct val="110000"/>
                        </a:lnSpc>
                        <a:spcBef>
                          <a:spcPts val="0"/>
                        </a:spcBef>
                        <a:spcAft>
                          <a:spcPts val="800"/>
                        </a:spcAft>
                      </a:pPr>
                      <a:r>
                        <a:rPr lang="vi-VN" sz="2000">
                          <a:solidFill>
                            <a:schemeClr val="tx1"/>
                          </a:solidFill>
                          <a:effectLst/>
                          <a:latin typeface="Times New Roman" panose="02020603050405020304" pitchFamily="18" charset="0"/>
                          <a:cs typeface="Times New Roman" panose="02020603050405020304" pitchFamily="18" charset="0"/>
                        </a:rPr>
                        <a:t>[1] </a:t>
                      </a:r>
                      <a:endParaRPr lang="en-US" sz="2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solidFill>
                      <a:schemeClr val="bg1"/>
                    </a:solidFill>
                  </a:tcPr>
                </a:tc>
                <a:tc>
                  <a:txBody>
                    <a:bodyPr/>
                    <a:lstStyle/>
                    <a:p>
                      <a:pPr marL="0" marR="0" indent="360045" algn="l">
                        <a:lnSpc>
                          <a:spcPct val="110000"/>
                        </a:lnSpc>
                        <a:spcBef>
                          <a:spcPts val="0"/>
                        </a:spcBef>
                        <a:spcAft>
                          <a:spcPts val="800"/>
                        </a:spcAft>
                      </a:pPr>
                      <a:r>
                        <a:rPr lang="vi-VN" sz="2000" b="0">
                          <a:solidFill>
                            <a:schemeClr val="tx1"/>
                          </a:solidFill>
                          <a:effectLst/>
                          <a:latin typeface="Times New Roman" panose="02020603050405020304" pitchFamily="18" charset="0"/>
                          <a:cs typeface="Times New Roman" panose="02020603050405020304" pitchFamily="18" charset="0"/>
                        </a:rPr>
                        <a:t>Y.-C. a. A. H.-S. Choi, “Nonlinear control of quadrotor for point tracking: Actual implementation and experimental tests,” IEEE/ASME transactions on mechatronics, tập 20, số 3, pp. 1179--1192, 2014. </a:t>
                      </a:r>
                      <a:endParaRPr lang="en-US" sz="2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solidFill>
                      <a:schemeClr val="bg1"/>
                    </a:solidFill>
                  </a:tcPr>
                </a:tc>
                <a:extLst>
                  <a:ext uri="{0D108BD9-81ED-4DB2-BD59-A6C34878D82A}">
                    <a16:rowId xmlns:a16="http://schemas.microsoft.com/office/drawing/2014/main" val="1420241142"/>
                  </a:ext>
                </a:extLst>
              </a:tr>
              <a:tr h="0">
                <a:tc>
                  <a:txBody>
                    <a:bodyPr/>
                    <a:lstStyle/>
                    <a:p>
                      <a:pPr marL="0" marR="0" indent="360045" algn="l">
                        <a:lnSpc>
                          <a:spcPct val="110000"/>
                        </a:lnSpc>
                        <a:spcBef>
                          <a:spcPts val="0"/>
                        </a:spcBef>
                        <a:spcAft>
                          <a:spcPts val="800"/>
                        </a:spcAft>
                      </a:pPr>
                      <a:r>
                        <a:rPr lang="vi-VN" sz="2000">
                          <a:solidFill>
                            <a:schemeClr val="tx1"/>
                          </a:solidFill>
                          <a:effectLst/>
                          <a:latin typeface="Times New Roman" panose="02020603050405020304" pitchFamily="18" charset="0"/>
                          <a:cs typeface="Times New Roman" panose="02020603050405020304" pitchFamily="18" charset="0"/>
                        </a:rPr>
                        <a:t>[2] </a:t>
                      </a:r>
                      <a:endParaRPr lang="en-US" sz="2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solidFill>
                      <a:schemeClr val="bg1"/>
                    </a:solidFill>
                  </a:tcPr>
                </a:tc>
                <a:tc>
                  <a:txBody>
                    <a:bodyPr/>
                    <a:lstStyle/>
                    <a:p>
                      <a:pPr marL="0" marR="0" indent="360045" algn="l">
                        <a:lnSpc>
                          <a:spcPct val="110000"/>
                        </a:lnSpc>
                        <a:spcBef>
                          <a:spcPts val="0"/>
                        </a:spcBef>
                        <a:spcAft>
                          <a:spcPts val="800"/>
                        </a:spcAft>
                      </a:pPr>
                      <a:r>
                        <a:rPr lang="vi-VN" sz="2000">
                          <a:solidFill>
                            <a:schemeClr val="tx1"/>
                          </a:solidFill>
                          <a:effectLst/>
                          <a:latin typeface="Times New Roman" panose="02020603050405020304" pitchFamily="18" charset="0"/>
                          <a:cs typeface="Times New Roman" panose="02020603050405020304" pitchFamily="18" charset="0"/>
                        </a:rPr>
                        <a:t>W. T. Higgins, “A Comparison of Complementary and Kalman Filtering,” IEEE Transactions on Aerospace and Electronic Systems, số 3, pp. 321--325, 1975. </a:t>
                      </a:r>
                      <a:endParaRPr lang="en-US" sz="2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solidFill>
                      <a:schemeClr val="bg1"/>
                    </a:solidFill>
                  </a:tcPr>
                </a:tc>
                <a:extLst>
                  <a:ext uri="{0D108BD9-81ED-4DB2-BD59-A6C34878D82A}">
                    <a16:rowId xmlns:a16="http://schemas.microsoft.com/office/drawing/2014/main" val="1192152715"/>
                  </a:ext>
                </a:extLst>
              </a:tr>
              <a:tr h="0">
                <a:tc>
                  <a:txBody>
                    <a:bodyPr/>
                    <a:lstStyle/>
                    <a:p>
                      <a:pPr marL="0" marR="0" indent="360045" algn="l">
                        <a:lnSpc>
                          <a:spcPct val="110000"/>
                        </a:lnSpc>
                        <a:spcBef>
                          <a:spcPts val="0"/>
                        </a:spcBef>
                        <a:spcAft>
                          <a:spcPts val="800"/>
                        </a:spcAft>
                      </a:pPr>
                      <a:r>
                        <a:rPr lang="vi-VN" sz="2000">
                          <a:solidFill>
                            <a:schemeClr val="tx1"/>
                          </a:solidFill>
                          <a:effectLst/>
                          <a:latin typeface="Times New Roman" panose="02020603050405020304" pitchFamily="18" charset="0"/>
                          <a:cs typeface="Times New Roman" panose="02020603050405020304" pitchFamily="18" charset="0"/>
                        </a:rPr>
                        <a:t>[3] </a:t>
                      </a:r>
                      <a:endParaRPr lang="en-US" sz="2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solidFill>
                      <a:schemeClr val="bg1"/>
                    </a:solidFill>
                  </a:tcPr>
                </a:tc>
                <a:tc>
                  <a:txBody>
                    <a:bodyPr/>
                    <a:lstStyle/>
                    <a:p>
                      <a:pPr marL="0" marR="0" indent="360045" algn="l">
                        <a:lnSpc>
                          <a:spcPct val="110000"/>
                        </a:lnSpc>
                        <a:spcBef>
                          <a:spcPts val="0"/>
                        </a:spcBef>
                        <a:spcAft>
                          <a:spcPts val="800"/>
                        </a:spcAft>
                      </a:pPr>
                      <a:r>
                        <a:rPr lang="vi-VN" sz="2000">
                          <a:solidFill>
                            <a:schemeClr val="tx1"/>
                          </a:solidFill>
                          <a:effectLst/>
                          <a:latin typeface="Times New Roman" panose="02020603050405020304" pitchFamily="18" charset="0"/>
                          <a:cs typeface="Times New Roman" panose="02020603050405020304" pitchFamily="18" charset="0"/>
                        </a:rPr>
                        <a:t>S. a. M. P. a. S. R. Bouabdallah, “Design and control of an indoor micro quadrotor,” IEEE International Conference on Robotics and Automation, 2004. Proceedings. ICRA'04. 2004, tập 5, pp. 4393--4398, 2004. </a:t>
                      </a:r>
                      <a:endParaRPr lang="en-US" sz="2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solidFill>
                      <a:schemeClr val="bg1"/>
                    </a:solidFill>
                  </a:tcPr>
                </a:tc>
                <a:extLst>
                  <a:ext uri="{0D108BD9-81ED-4DB2-BD59-A6C34878D82A}">
                    <a16:rowId xmlns:a16="http://schemas.microsoft.com/office/drawing/2014/main" val="2252838628"/>
                  </a:ext>
                </a:extLst>
              </a:tr>
            </a:tbl>
          </a:graphicData>
        </a:graphic>
      </p:graphicFrame>
      <p:sp>
        <p:nvSpPr>
          <p:cNvPr id="3" name="Slide Number Placeholder 2">
            <a:extLst>
              <a:ext uri="{FF2B5EF4-FFF2-40B4-BE49-F238E27FC236}">
                <a16:creationId xmlns:a16="http://schemas.microsoft.com/office/drawing/2014/main" id="{3605099B-EACD-420F-918F-1A94EB35AE7F}"/>
              </a:ext>
            </a:extLst>
          </p:cNvPr>
          <p:cNvSpPr>
            <a:spLocks noGrp="1"/>
          </p:cNvSpPr>
          <p:nvPr>
            <p:ph type="sldNum" sz="quarter" idx="12"/>
          </p:nvPr>
        </p:nvSpPr>
        <p:spPr/>
        <p:txBody>
          <a:bodyPr/>
          <a:lstStyle/>
          <a:p>
            <a:fld id="{A02EBBDA-6239-48A4-BF42-145536EAE284}" type="slidenum">
              <a:rPr lang="en-US" smtClean="0"/>
              <a:t>44</a:t>
            </a:fld>
            <a:endParaRPr lang="en-US"/>
          </a:p>
        </p:txBody>
      </p:sp>
    </p:spTree>
    <p:extLst>
      <p:ext uri="{BB962C8B-B14F-4D97-AF65-F5344CB8AC3E}">
        <p14:creationId xmlns:p14="http://schemas.microsoft.com/office/powerpoint/2010/main" val="3359292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7EFBE4-6E07-4844-A0E3-EC76019BD767}"/>
              </a:ext>
            </a:extLst>
          </p:cNvPr>
          <p:cNvSpPr>
            <a:spLocks noGrp="1"/>
          </p:cNvSpPr>
          <p:nvPr>
            <p:ph idx="1"/>
          </p:nvPr>
        </p:nvSpPr>
        <p:spPr>
          <a:xfrm>
            <a:off x="651932" y="2961939"/>
            <a:ext cx="10701867" cy="4902199"/>
          </a:xfrm>
        </p:spPr>
        <p:txBody>
          <a:bodyPr>
            <a:normAutofit/>
          </a:bodyPr>
          <a:lstStyle/>
          <a:p>
            <a:pPr marL="0" indent="0" algn="ctr">
              <a:buNone/>
            </a:pPr>
            <a:r>
              <a:rPr lang="en-US" sz="4000">
                <a:solidFill>
                  <a:srgbClr val="FF0000"/>
                </a:solidFill>
                <a:latin typeface="Times New Roman" panose="02020603050405020304" pitchFamily="18" charset="0"/>
                <a:cs typeface="Times New Roman" panose="02020603050405020304" pitchFamily="18" charset="0"/>
              </a:rPr>
              <a:t>Xin trân trọng cảm ơn quý thầy cô và các bạn đã lắng nghe!</a:t>
            </a:r>
          </a:p>
        </p:txBody>
      </p:sp>
      <p:sp>
        <p:nvSpPr>
          <p:cNvPr id="4" name="Slide Number Placeholder 3">
            <a:extLst>
              <a:ext uri="{FF2B5EF4-FFF2-40B4-BE49-F238E27FC236}">
                <a16:creationId xmlns:a16="http://schemas.microsoft.com/office/drawing/2014/main" id="{93612C95-9875-4178-8291-67093C86BAA3}"/>
              </a:ext>
            </a:extLst>
          </p:cNvPr>
          <p:cNvSpPr>
            <a:spLocks noGrp="1"/>
          </p:cNvSpPr>
          <p:nvPr>
            <p:ph type="sldNum" sz="quarter" idx="12"/>
          </p:nvPr>
        </p:nvSpPr>
        <p:spPr/>
        <p:txBody>
          <a:bodyPr/>
          <a:lstStyle/>
          <a:p>
            <a:fld id="{A02EBBDA-6239-48A4-BF42-145536EAE284}" type="slidenum">
              <a:rPr lang="en-US" smtClean="0"/>
              <a:t>45</a:t>
            </a:fld>
            <a:endParaRPr lang="en-US"/>
          </a:p>
        </p:txBody>
      </p:sp>
      <p:pic>
        <p:nvPicPr>
          <p:cNvPr id="5" name="Picture 4">
            <a:extLst>
              <a:ext uri="{FF2B5EF4-FFF2-40B4-BE49-F238E27FC236}">
                <a16:creationId xmlns:a16="http://schemas.microsoft.com/office/drawing/2014/main" id="{4C6F6C6A-4788-428A-8F9D-943B2338D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90300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1.2 Ưu nhược điểm của quadrotor</a:t>
            </a:r>
          </a:p>
        </p:txBody>
      </p:sp>
      <p:pic>
        <p:nvPicPr>
          <p:cNvPr id="10" name="Picture 9">
            <a:extLst>
              <a:ext uri="{FF2B5EF4-FFF2-40B4-BE49-F238E27FC236}">
                <a16:creationId xmlns:a16="http://schemas.microsoft.com/office/drawing/2014/main" id="{0BAA6000-74F6-43A3-94F0-C0D07D351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934" y="1656080"/>
            <a:ext cx="3453130" cy="4201956"/>
          </a:xfrm>
          <a:prstGeom prst="rect">
            <a:avLst/>
          </a:prstGeom>
        </p:spPr>
      </p:pic>
      <p:sp>
        <p:nvSpPr>
          <p:cNvPr id="3" name="Arrow: Right 2">
            <a:extLst>
              <a:ext uri="{FF2B5EF4-FFF2-40B4-BE49-F238E27FC236}">
                <a16:creationId xmlns:a16="http://schemas.microsoft.com/office/drawing/2014/main" id="{70DFC04B-DC7E-403F-9A6F-EB8A18BD874F}"/>
              </a:ext>
            </a:extLst>
          </p:cNvPr>
          <p:cNvSpPr/>
          <p:nvPr/>
        </p:nvSpPr>
        <p:spPr>
          <a:xfrm>
            <a:off x="5338064" y="1782590"/>
            <a:ext cx="2346960" cy="1064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panose="02020603050405020304" pitchFamily="18" charset="0"/>
                <a:cs typeface="Times New Roman" panose="02020603050405020304" pitchFamily="18" charset="0"/>
              </a:rPr>
              <a:t>Ưu điểm</a:t>
            </a:r>
          </a:p>
        </p:txBody>
      </p:sp>
      <p:sp>
        <p:nvSpPr>
          <p:cNvPr id="5" name="Rectangle 4">
            <a:extLst>
              <a:ext uri="{FF2B5EF4-FFF2-40B4-BE49-F238E27FC236}">
                <a16:creationId xmlns:a16="http://schemas.microsoft.com/office/drawing/2014/main" id="{B834C0C5-86D1-44A0-8A75-51AC7DD15CFE}"/>
              </a:ext>
            </a:extLst>
          </p:cNvPr>
          <p:cNvSpPr/>
          <p:nvPr/>
        </p:nvSpPr>
        <p:spPr>
          <a:xfrm>
            <a:off x="7692390" y="1346200"/>
            <a:ext cx="2721610" cy="2217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Tx/>
              <a:buChar char="-"/>
            </a:pPr>
            <a:r>
              <a:rPr lang="en-US" sz="2000">
                <a:latin typeface="Times New Roman" panose="02020603050405020304" pitchFamily="18" charset="0"/>
                <a:cs typeface="Times New Roman" panose="02020603050405020304" pitchFamily="18" charset="0"/>
              </a:rPr>
              <a:t>Kết cấu cơ khí đơn giản, tin cậy</a:t>
            </a:r>
          </a:p>
          <a:p>
            <a:pPr marL="285750" indent="-285750" algn="just">
              <a:buFontTx/>
              <a:buChar char="-"/>
            </a:pPr>
            <a:r>
              <a:rPr lang="en-US" sz="2000">
                <a:latin typeface="Times New Roman" panose="02020603050405020304" pitchFamily="18" charset="0"/>
                <a:cs typeface="Times New Roman" panose="02020603050405020304" pitchFamily="18" charset="0"/>
              </a:rPr>
              <a:t>Khả năng hoạt động trong các môi trường chật hẹp</a:t>
            </a:r>
          </a:p>
        </p:txBody>
      </p:sp>
      <p:sp>
        <p:nvSpPr>
          <p:cNvPr id="9" name="Rectangle 8">
            <a:extLst>
              <a:ext uri="{FF2B5EF4-FFF2-40B4-BE49-F238E27FC236}">
                <a16:creationId xmlns:a16="http://schemas.microsoft.com/office/drawing/2014/main" id="{5A116E92-0D1D-45C0-AFBE-C9055D7AD216}"/>
              </a:ext>
            </a:extLst>
          </p:cNvPr>
          <p:cNvSpPr/>
          <p:nvPr/>
        </p:nvSpPr>
        <p:spPr>
          <a:xfrm>
            <a:off x="7692390" y="4128406"/>
            <a:ext cx="2736342" cy="2217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US" sz="2000">
                <a:latin typeface="Times New Roman" panose="02020603050405020304" pitchFamily="18" charset="0"/>
                <a:cs typeface="Times New Roman" panose="02020603050405020304" pitchFamily="18" charset="0"/>
              </a:rPr>
              <a:t>Hiệu suất lực đẩy của máy bay thấp</a:t>
            </a:r>
          </a:p>
          <a:p>
            <a:pPr marL="285750" indent="-285750" algn="ctr">
              <a:buFontTx/>
              <a:buChar char="-"/>
            </a:pPr>
            <a:r>
              <a:rPr lang="en-US" sz="2000">
                <a:latin typeface="Times New Roman" panose="02020603050405020304" pitchFamily="18" charset="0"/>
                <a:cs typeface="Times New Roman" panose="02020603050405020304" pitchFamily="18" charset="0"/>
              </a:rPr>
              <a:t>Tổn thất khí động học lớn</a:t>
            </a:r>
          </a:p>
        </p:txBody>
      </p:sp>
      <p:sp>
        <p:nvSpPr>
          <p:cNvPr id="11" name="Arrow: Right 10">
            <a:extLst>
              <a:ext uri="{FF2B5EF4-FFF2-40B4-BE49-F238E27FC236}">
                <a16:creationId xmlns:a16="http://schemas.microsoft.com/office/drawing/2014/main" id="{1F7976DC-845C-44BF-9F98-2C2D37DF937D}"/>
              </a:ext>
            </a:extLst>
          </p:cNvPr>
          <p:cNvSpPr/>
          <p:nvPr/>
        </p:nvSpPr>
        <p:spPr>
          <a:xfrm>
            <a:off x="5338064" y="4704805"/>
            <a:ext cx="2346960" cy="1064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panose="02020603050405020304" pitchFamily="18" charset="0"/>
                <a:cs typeface="Times New Roman" panose="02020603050405020304" pitchFamily="18" charset="0"/>
              </a:rPr>
              <a:t>Nhược điểm</a:t>
            </a:r>
          </a:p>
        </p:txBody>
      </p:sp>
      <p:sp>
        <p:nvSpPr>
          <p:cNvPr id="4" name="Slide Number Placeholder 3">
            <a:extLst>
              <a:ext uri="{FF2B5EF4-FFF2-40B4-BE49-F238E27FC236}">
                <a16:creationId xmlns:a16="http://schemas.microsoft.com/office/drawing/2014/main" id="{19460EB6-956E-467D-8AD2-82D410DFAB00}"/>
              </a:ext>
            </a:extLst>
          </p:cNvPr>
          <p:cNvSpPr>
            <a:spLocks noGrp="1"/>
          </p:cNvSpPr>
          <p:nvPr>
            <p:ph type="sldNum" sz="quarter" idx="12"/>
          </p:nvPr>
        </p:nvSpPr>
        <p:spPr/>
        <p:txBody>
          <a:bodyPr/>
          <a:lstStyle/>
          <a:p>
            <a:fld id="{A02EBBDA-6239-48A4-BF42-145536EAE284}" type="slidenum">
              <a:rPr lang="en-US" smtClean="0"/>
              <a:t>5</a:t>
            </a:fld>
            <a:endParaRPr lang="en-US"/>
          </a:p>
        </p:txBody>
      </p:sp>
    </p:spTree>
    <p:extLst>
      <p:ext uri="{BB962C8B-B14F-4D97-AF65-F5344CB8AC3E}">
        <p14:creationId xmlns:p14="http://schemas.microsoft.com/office/powerpoint/2010/main" val="303241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a:bodyPr>
          <a:lstStyle/>
          <a:p>
            <a:r>
              <a:rPr lang="en-US">
                <a:latin typeface="Times New Roman" panose="02020603050405020304" pitchFamily="18" charset="0"/>
                <a:cs typeface="Times New Roman" panose="02020603050405020304" pitchFamily="18" charset="0"/>
              </a:rPr>
              <a:t>1.3 Tổng quan đề tài</a:t>
            </a:r>
          </a:p>
        </p:txBody>
      </p:sp>
      <p:sp>
        <p:nvSpPr>
          <p:cNvPr id="4" name="TextBox 3">
            <a:extLst>
              <a:ext uri="{FF2B5EF4-FFF2-40B4-BE49-F238E27FC236}">
                <a16:creationId xmlns:a16="http://schemas.microsoft.com/office/drawing/2014/main" id="{50158E8F-C154-457F-97DD-736377F67ED7}"/>
              </a:ext>
            </a:extLst>
          </p:cNvPr>
          <p:cNvSpPr txBox="1"/>
          <p:nvPr/>
        </p:nvSpPr>
        <p:spPr>
          <a:xfrm>
            <a:off x="2012950" y="1268984"/>
            <a:ext cx="8339328" cy="5693866"/>
          </a:xfrm>
          <a:prstGeom prst="rect">
            <a:avLst/>
          </a:prstGeom>
          <a:noFill/>
        </p:spPr>
        <p:txBody>
          <a:bodyPr wrap="square" rtlCol="0">
            <a:spAutoFit/>
          </a:bodyPr>
          <a:lstStyle/>
          <a:p>
            <a:pPr marL="457200" indent="-457200" algn="just">
              <a:buFont typeface="Wingdings" panose="05000000000000000000" pitchFamily="2" charset="2"/>
              <a:buChar char="§"/>
            </a:pPr>
            <a:r>
              <a:rPr lang="en-US" sz="2800">
                <a:latin typeface="Times New Roman" panose="02020603050405020304" pitchFamily="18" charset="0"/>
                <a:cs typeface="Times New Roman" panose="02020603050405020304" pitchFamily="18" charset="0"/>
              </a:rPr>
              <a:t>Mục tiêu cần đạt được: Thiết kế hệ thống quadrotor điều khiển từ xa có khả năng cất cánh, hạ cánh và thực hiện các chuyển động cơ bản như tiến, lùi, sang trái, sang phải.</a:t>
            </a:r>
          </a:p>
          <a:p>
            <a:pPr marL="457200" indent="-457200" algn="just">
              <a:buFont typeface="Wingdings" panose="05000000000000000000" pitchFamily="2" charset="2"/>
              <a:buChar char="§"/>
            </a:pPr>
            <a:r>
              <a:rPr lang="en-US" sz="2800">
                <a:latin typeface="Times New Roman" panose="02020603050405020304" pitchFamily="18" charset="0"/>
                <a:cs typeface="Times New Roman" panose="02020603050405020304" pitchFamily="18" charset="0"/>
              </a:rPr>
              <a:t>Nhiệm vụ cụ thể:</a:t>
            </a:r>
          </a:p>
          <a:p>
            <a:pPr marL="914400" indent="-401638"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Thiết kế quadrotor bao gồm phần cứng và phần mềm.</a:t>
            </a:r>
          </a:p>
          <a:p>
            <a:pPr marL="914400" indent="-401638"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Thực nghiệm xác định tham số của mô hình.</a:t>
            </a:r>
          </a:p>
          <a:p>
            <a:pPr marL="914400" indent="-401638"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Thiết kế điều khiển và mô phỏng kiểm chứng bộ điều khiển được thiết kế.</a:t>
            </a:r>
          </a:p>
          <a:p>
            <a:pPr marL="914400" indent="-401638"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Thực nghiệm bộ điều khiển trên các trục và cho cả hệ thống quadrotor.</a:t>
            </a:r>
          </a:p>
          <a:p>
            <a:pPr marL="914400" indent="-401638" algn="just">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D7E8DB4-F538-4A33-BE82-525DF829C693}"/>
              </a:ext>
            </a:extLst>
          </p:cNvPr>
          <p:cNvSpPr>
            <a:spLocks noGrp="1"/>
          </p:cNvSpPr>
          <p:nvPr>
            <p:ph type="sldNum" sz="quarter" idx="12"/>
          </p:nvPr>
        </p:nvSpPr>
        <p:spPr/>
        <p:txBody>
          <a:bodyPr/>
          <a:lstStyle/>
          <a:p>
            <a:fld id="{A02EBBDA-6239-48A4-BF42-145536EAE284}" type="slidenum">
              <a:rPr lang="en-US" smtClean="0"/>
              <a:t>6</a:t>
            </a:fld>
            <a:endParaRPr lang="en-US"/>
          </a:p>
        </p:txBody>
      </p:sp>
    </p:spTree>
    <p:extLst>
      <p:ext uri="{BB962C8B-B14F-4D97-AF65-F5344CB8AC3E}">
        <p14:creationId xmlns:p14="http://schemas.microsoft.com/office/powerpoint/2010/main" val="1281590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fontScale="90000"/>
          </a:bodyPr>
          <a:lstStyle/>
          <a:p>
            <a:r>
              <a:rPr lang="en-US">
                <a:latin typeface="Times New Roman" panose="02020603050405020304" pitchFamily="18" charset="0"/>
                <a:cs typeface="Times New Roman" panose="02020603050405020304" pitchFamily="18" charset="0"/>
              </a:rPr>
              <a:t>2. Mô hình toán học hệ thống quadrotor</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9"/>
            <a:ext cx="8802167" cy="2693045"/>
          </a:xfrm>
          <a:prstGeom prst="rect">
            <a:avLst/>
          </a:prstGeom>
          <a:noFill/>
        </p:spPr>
        <p:txBody>
          <a:bodyPr wrap="square" rtlCol="0">
            <a:spAutoFit/>
          </a:bodyPr>
          <a:lstStyle/>
          <a:p>
            <a:pPr marL="342900" indent="-342900" algn="just">
              <a:spcAft>
                <a:spcPts val="600"/>
              </a:spcAft>
              <a:buFont typeface="Wingdings" panose="05000000000000000000" pitchFamily="2" charset="2"/>
              <a:buChar char="Ø"/>
            </a:pPr>
            <a:r>
              <a:rPr lang="vi-VN" sz="2800">
                <a:latin typeface="Times New Roman" panose="02020603050405020304" pitchFamily="18" charset="0"/>
                <a:ea typeface="Calibri" panose="020F0502020204030204" pitchFamily="34" charset="0"/>
                <a:cs typeface="Times New Roman" panose="02020603050405020304" pitchFamily="18" charset="0"/>
              </a:rPr>
              <a:t>Mô hình động học của </a:t>
            </a:r>
            <a:r>
              <a:rPr lang="en-US" sz="2800">
                <a:latin typeface="Times New Roman" panose="02020603050405020304" pitchFamily="18" charset="0"/>
                <a:ea typeface="Calibri" panose="020F0502020204030204" pitchFamily="34" charset="0"/>
                <a:cs typeface="Times New Roman" panose="02020603050405020304" pitchFamily="18" charset="0"/>
              </a:rPr>
              <a:t>q</a:t>
            </a:r>
            <a:r>
              <a:rPr lang="vi-VN" sz="2800">
                <a:latin typeface="Times New Roman" panose="02020603050405020304" pitchFamily="18" charset="0"/>
                <a:ea typeface="Calibri" panose="020F0502020204030204" pitchFamily="34" charset="0"/>
                <a:cs typeface="Times New Roman" panose="02020603050405020304" pitchFamily="18" charset="0"/>
              </a:rPr>
              <a:t>uadrotor được suy ra từ phương</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vi-VN" sz="2800">
                <a:latin typeface="Times New Roman" panose="02020603050405020304" pitchFamily="18" charset="0"/>
                <a:ea typeface="Calibri" panose="020F0502020204030204" pitchFamily="34" charset="0"/>
                <a:cs typeface="Times New Roman" panose="02020603050405020304" pitchFamily="18" charset="0"/>
              </a:rPr>
              <a:t>pháp Euler Lagrangian.</a:t>
            </a:r>
            <a:r>
              <a:rPr lang="en-US" sz="2800">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buFont typeface="Wingdings" panose="05000000000000000000" pitchFamily="2" charset="2"/>
              <a:buChar char="Ø"/>
            </a:pPr>
            <a:r>
              <a:rPr lang="en-US" sz="2800">
                <a:latin typeface="Times New Roman" panose="02020603050405020304" pitchFamily="18" charset="0"/>
                <a:ea typeface="Calibri" panose="020F0502020204030204" pitchFamily="34" charset="0"/>
                <a:cs typeface="Times New Roman" panose="02020603050405020304" pitchFamily="18" charset="0"/>
              </a:rPr>
              <a:t>G</a:t>
            </a:r>
            <a:r>
              <a:rPr lang="vi-VN" sz="2800">
                <a:latin typeface="Times New Roman" panose="02020603050405020304" pitchFamily="18" charset="0"/>
                <a:ea typeface="Calibri" panose="020F0502020204030204" pitchFamily="34" charset="0"/>
                <a:cs typeface="Times New Roman" panose="02020603050405020304" pitchFamily="18" charset="0"/>
              </a:rPr>
              <a:t>iả định bỏ qua những yếu tố biến dạng đàn hồi ở kết cấu khung của </a:t>
            </a:r>
            <a:r>
              <a:rPr lang="en-US" sz="2800">
                <a:latin typeface="Times New Roman" panose="02020603050405020304" pitchFamily="18" charset="0"/>
                <a:ea typeface="Calibri" panose="020F0502020204030204" pitchFamily="34" charset="0"/>
                <a:cs typeface="Times New Roman" panose="02020603050405020304" pitchFamily="18" charset="0"/>
              </a:rPr>
              <a:t>q</a:t>
            </a:r>
            <a:r>
              <a:rPr lang="vi-VN" sz="2800">
                <a:latin typeface="Times New Roman" panose="02020603050405020304" pitchFamily="18" charset="0"/>
                <a:ea typeface="Calibri" panose="020F0502020204030204" pitchFamily="34" charset="0"/>
                <a:cs typeface="Times New Roman" panose="02020603050405020304" pitchFamily="18" charset="0"/>
              </a:rPr>
              <a:t>uadrotor thì ta coi </a:t>
            </a:r>
            <a:r>
              <a:rPr lang="en-US" sz="2800">
                <a:latin typeface="Times New Roman" panose="02020603050405020304" pitchFamily="18" charset="0"/>
                <a:ea typeface="Calibri" panose="020F0502020204030204" pitchFamily="34" charset="0"/>
                <a:cs typeface="Times New Roman" panose="02020603050405020304" pitchFamily="18" charset="0"/>
              </a:rPr>
              <a:t>q</a:t>
            </a:r>
            <a:r>
              <a:rPr lang="vi-VN" sz="2800">
                <a:latin typeface="Times New Roman" panose="02020603050405020304" pitchFamily="18" charset="0"/>
                <a:ea typeface="Calibri" panose="020F0502020204030204" pitchFamily="34" charset="0"/>
                <a:cs typeface="Times New Roman" panose="02020603050405020304" pitchFamily="18" charset="0"/>
              </a:rPr>
              <a:t>uadrotor là một vật cứng tuyệt đối có 6 bậc tự do</a:t>
            </a:r>
            <a:r>
              <a:rPr lang="en-US" sz="2800">
                <a:latin typeface="Times New Roman" panose="02020603050405020304" pitchFamily="18" charset="0"/>
                <a:ea typeface="Calibri" panose="020F0502020204030204" pitchFamily="34" charset="0"/>
                <a:cs typeface="Times New Roman" panose="02020603050405020304" pitchFamily="18" charset="0"/>
              </a:rPr>
              <a:t>:</a:t>
            </a:r>
            <a:endParaRPr lang="en-US" sz="28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63FBCB60-FA57-4FEE-AB92-CD2BB5DA4F72}"/>
              </a:ext>
            </a:extLst>
          </p:cNvPr>
          <p:cNvPicPr/>
          <p:nvPr/>
        </p:nvPicPr>
        <p:blipFill>
          <a:blip r:embed="rId2"/>
          <a:stretch>
            <a:fillRect/>
          </a:stretch>
        </p:blipFill>
        <p:spPr>
          <a:xfrm>
            <a:off x="6096000" y="3158032"/>
            <a:ext cx="4641850" cy="3268219"/>
          </a:xfrm>
          <a:prstGeom prst="rect">
            <a:avLst/>
          </a:prstGeom>
        </p:spPr>
      </p:pic>
      <p:sp>
        <p:nvSpPr>
          <p:cNvPr id="6" name="TextBox 5">
            <a:extLst>
              <a:ext uri="{FF2B5EF4-FFF2-40B4-BE49-F238E27FC236}">
                <a16:creationId xmlns:a16="http://schemas.microsoft.com/office/drawing/2014/main" id="{B74961FC-C8D9-4FD8-B2DB-34FADF645CF9}"/>
              </a:ext>
            </a:extLst>
          </p:cNvPr>
          <p:cNvSpPr txBox="1"/>
          <p:nvPr/>
        </p:nvSpPr>
        <p:spPr>
          <a:xfrm>
            <a:off x="2685288" y="3762711"/>
            <a:ext cx="2560320" cy="1646605"/>
          </a:xfrm>
          <a:prstGeom prst="rect">
            <a:avLst/>
          </a:prstGeom>
          <a:noFill/>
        </p:spPr>
        <p:txBody>
          <a:bodyPr wrap="square" rtlCol="0">
            <a:spAutoFit/>
          </a:bodyPr>
          <a:lstStyle/>
          <a:p>
            <a:pPr marL="285750" indent="-285750">
              <a:spcAft>
                <a:spcPts val="600"/>
              </a:spcAft>
              <a:buFontTx/>
              <a:buChar char="-"/>
            </a:pPr>
            <a:r>
              <a:rPr lang="en-US" sz="2400">
                <a:latin typeface="Times New Roman" panose="02020603050405020304" pitchFamily="18" charset="0"/>
                <a:cs typeface="Times New Roman" panose="02020603050405020304" pitchFamily="18" charset="0"/>
              </a:rPr>
              <a:t>Tọa độ x, y, z </a:t>
            </a:r>
          </a:p>
          <a:p>
            <a:pPr marL="285750" indent="-285750">
              <a:buFontTx/>
              <a:buChar char="-"/>
            </a:pPr>
            <a:r>
              <a:rPr lang="en-US" sz="2400">
                <a:latin typeface="Times New Roman" panose="02020603050405020304" pitchFamily="18" charset="0"/>
                <a:cs typeface="Times New Roman" panose="02020603050405020304" pitchFamily="18" charset="0"/>
              </a:rPr>
              <a:t>Các góc Euler:</a:t>
            </a:r>
          </a:p>
          <a:p>
            <a:endParaRPr lang="en-US" sz="2400">
              <a:latin typeface="Times New Roman" panose="02020603050405020304" pitchFamily="18" charset="0"/>
              <a:cs typeface="Times New Roman" panose="02020603050405020304" pitchFamily="18" charset="0"/>
            </a:endParaRPr>
          </a:p>
          <a:p>
            <a:pPr marL="285750" indent="-285750">
              <a:buFontTx/>
              <a:buChar char="-"/>
            </a:pPr>
            <a:endParaRPr lang="en-US" sz="2400">
              <a:latin typeface="Times New Roman" panose="02020603050405020304" pitchFamily="18" charset="0"/>
              <a:cs typeface="Times New Roman" panose="02020603050405020304" pitchFamily="18" charset="0"/>
            </a:endParaRPr>
          </a:p>
        </p:txBody>
      </p:sp>
      <p:graphicFrame>
        <p:nvGraphicFramePr>
          <p:cNvPr id="11" name="Object 10">
            <a:extLst>
              <a:ext uri="{FF2B5EF4-FFF2-40B4-BE49-F238E27FC236}">
                <a16:creationId xmlns:a16="http://schemas.microsoft.com/office/drawing/2014/main" id="{D8158D66-A04E-4B68-80FA-A785B6E0E78D}"/>
              </a:ext>
            </a:extLst>
          </p:cNvPr>
          <p:cNvGraphicFramePr>
            <a:graphicFrameLocks noChangeAspect="1"/>
          </p:cNvGraphicFramePr>
          <p:nvPr>
            <p:extLst>
              <p:ext uri="{D42A27DB-BD31-4B8C-83A1-F6EECF244321}">
                <p14:modId xmlns:p14="http://schemas.microsoft.com/office/powerpoint/2010/main" val="145237422"/>
              </p:ext>
            </p:extLst>
          </p:nvPr>
        </p:nvGraphicFramePr>
        <p:xfrm>
          <a:off x="3038062" y="4631841"/>
          <a:ext cx="2338610" cy="1724513"/>
        </p:xfrm>
        <a:graphic>
          <a:graphicData uri="http://schemas.openxmlformats.org/presentationml/2006/ole">
            <mc:AlternateContent xmlns:mc="http://schemas.openxmlformats.org/markup-compatibility/2006">
              <mc:Choice xmlns:v="urn:schemas-microsoft-com:vml" Requires="v">
                <p:oleObj name="Equation" r:id="rId3" imgW="1294680" imgH="1106424" progId="Equation.DSMT4">
                  <p:embed/>
                </p:oleObj>
              </mc:Choice>
              <mc:Fallback>
                <p:oleObj name="Equation" r:id="rId3" imgW="1294680" imgH="1106424" progId="Equation.DSMT4">
                  <p:embed/>
                  <p:pic>
                    <p:nvPicPr>
                      <p:cNvPr id="11" name="Object 10">
                        <a:extLst>
                          <a:ext uri="{FF2B5EF4-FFF2-40B4-BE49-F238E27FC236}">
                            <a16:creationId xmlns:a16="http://schemas.microsoft.com/office/drawing/2014/main" id="{D8158D66-A04E-4B68-80FA-A785B6E0E78D}"/>
                          </a:ext>
                        </a:extLst>
                      </p:cNvPr>
                      <p:cNvPicPr/>
                      <p:nvPr/>
                    </p:nvPicPr>
                    <p:blipFill>
                      <a:blip r:embed="rId4"/>
                      <a:stretch>
                        <a:fillRect/>
                      </a:stretch>
                    </p:blipFill>
                    <p:spPr>
                      <a:xfrm>
                        <a:off x="3038062" y="4631841"/>
                        <a:ext cx="2338610" cy="1724513"/>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91665B7E-7E38-492D-8AFE-110818987417}"/>
              </a:ext>
            </a:extLst>
          </p:cNvPr>
          <p:cNvSpPr>
            <a:spLocks noGrp="1"/>
          </p:cNvSpPr>
          <p:nvPr>
            <p:ph type="sldNum" sz="quarter" idx="12"/>
          </p:nvPr>
        </p:nvSpPr>
        <p:spPr/>
        <p:txBody>
          <a:bodyPr/>
          <a:lstStyle/>
          <a:p>
            <a:fld id="{A02EBBDA-6239-48A4-BF42-145536EAE284}" type="slidenum">
              <a:rPr lang="en-US" smtClean="0"/>
              <a:t>7</a:t>
            </a:fld>
            <a:endParaRPr lang="en-US"/>
          </a:p>
        </p:txBody>
      </p:sp>
    </p:spTree>
    <p:extLst>
      <p:ext uri="{BB962C8B-B14F-4D97-AF65-F5344CB8AC3E}">
        <p14:creationId xmlns:p14="http://schemas.microsoft.com/office/powerpoint/2010/main" val="37043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fontScale="90000"/>
          </a:bodyPr>
          <a:lstStyle/>
          <a:p>
            <a:r>
              <a:rPr lang="en-US">
                <a:latin typeface="Times New Roman" panose="02020603050405020304" pitchFamily="18" charset="0"/>
                <a:cs typeface="Times New Roman" panose="02020603050405020304" pitchFamily="18" charset="0"/>
              </a:rPr>
              <a:t>2. Mô hình toán học hệ thống quadrotor</a:t>
            </a:r>
          </a:p>
        </p:txBody>
      </p:sp>
      <p:sp>
        <p:nvSpPr>
          <p:cNvPr id="8" name="TextBox 7">
            <a:extLst>
              <a:ext uri="{FF2B5EF4-FFF2-40B4-BE49-F238E27FC236}">
                <a16:creationId xmlns:a16="http://schemas.microsoft.com/office/drawing/2014/main" id="{FD7561BA-F14E-4CE4-BF9F-D8B7135F4CFA}"/>
              </a:ext>
            </a:extLst>
          </p:cNvPr>
          <p:cNvSpPr txBox="1"/>
          <p:nvPr/>
        </p:nvSpPr>
        <p:spPr>
          <a:xfrm>
            <a:off x="1805430" y="1370765"/>
            <a:ext cx="8802167"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Theo tài liệu [1], ta có mô hình toán học của hệ thống quadrotor: </a:t>
            </a:r>
          </a:p>
        </p:txBody>
      </p:sp>
      <p:graphicFrame>
        <p:nvGraphicFramePr>
          <p:cNvPr id="3" name="Object 2">
            <a:extLst>
              <a:ext uri="{FF2B5EF4-FFF2-40B4-BE49-F238E27FC236}">
                <a16:creationId xmlns:a16="http://schemas.microsoft.com/office/drawing/2014/main" id="{74C046BC-547A-4CA3-9BDE-0E458A19217B}"/>
              </a:ext>
            </a:extLst>
          </p:cNvPr>
          <p:cNvGraphicFramePr>
            <a:graphicFrameLocks noChangeAspect="1"/>
          </p:cNvGraphicFramePr>
          <p:nvPr/>
        </p:nvGraphicFramePr>
        <p:xfrm>
          <a:off x="3533489" y="2286001"/>
          <a:ext cx="5346051" cy="1266951"/>
        </p:xfrm>
        <a:graphic>
          <a:graphicData uri="http://schemas.openxmlformats.org/presentationml/2006/ole">
            <mc:AlternateContent xmlns:mc="http://schemas.openxmlformats.org/markup-compatibility/2006">
              <mc:Choice xmlns:v="urn:schemas-microsoft-com:vml" Requires="v">
                <p:oleObj name="Equation" r:id="rId2" imgW="3141705" imgH="744105" progId="Equation.DSMT4">
                  <p:embed/>
                </p:oleObj>
              </mc:Choice>
              <mc:Fallback>
                <p:oleObj name="Equation" r:id="rId2" imgW="3141705" imgH="744105" progId="Equation.DSMT4">
                  <p:embed/>
                  <p:pic>
                    <p:nvPicPr>
                      <p:cNvPr id="3" name="Object 2">
                        <a:extLst>
                          <a:ext uri="{FF2B5EF4-FFF2-40B4-BE49-F238E27FC236}">
                            <a16:creationId xmlns:a16="http://schemas.microsoft.com/office/drawing/2014/main" id="{74C046BC-547A-4CA3-9BDE-0E458A19217B}"/>
                          </a:ext>
                        </a:extLst>
                      </p:cNvPr>
                      <p:cNvPicPr/>
                      <p:nvPr/>
                    </p:nvPicPr>
                    <p:blipFill>
                      <a:blip r:embed="rId3"/>
                      <a:stretch>
                        <a:fillRect/>
                      </a:stretch>
                    </p:blipFill>
                    <p:spPr>
                      <a:xfrm>
                        <a:off x="3533489" y="2286001"/>
                        <a:ext cx="5346051" cy="1266951"/>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5BD8B48F-4577-4725-B515-C8099126ECC2}"/>
              </a:ext>
            </a:extLst>
          </p:cNvPr>
          <p:cNvGraphicFramePr>
            <a:graphicFrameLocks noChangeAspect="1"/>
          </p:cNvGraphicFramePr>
          <p:nvPr/>
        </p:nvGraphicFramePr>
        <p:xfrm>
          <a:off x="3533489" y="3932355"/>
          <a:ext cx="3498299" cy="1429034"/>
        </p:xfrm>
        <a:graphic>
          <a:graphicData uri="http://schemas.openxmlformats.org/presentationml/2006/ole">
            <mc:AlternateContent xmlns:mc="http://schemas.openxmlformats.org/markup-compatibility/2006">
              <mc:Choice xmlns:v="urn:schemas-microsoft-com:vml" Requires="v">
                <p:oleObj name="Equation" r:id="rId4" imgW="2056448" imgH="839282" progId="Equation.DSMT4">
                  <p:embed/>
                </p:oleObj>
              </mc:Choice>
              <mc:Fallback>
                <p:oleObj name="Equation" r:id="rId4" imgW="2056448" imgH="839282" progId="Equation.DSMT4">
                  <p:embed/>
                  <p:pic>
                    <p:nvPicPr>
                      <p:cNvPr id="4" name="Object 3">
                        <a:extLst>
                          <a:ext uri="{FF2B5EF4-FFF2-40B4-BE49-F238E27FC236}">
                            <a16:creationId xmlns:a16="http://schemas.microsoft.com/office/drawing/2014/main" id="{5BD8B48F-4577-4725-B515-C8099126ECC2}"/>
                          </a:ext>
                        </a:extLst>
                      </p:cNvPr>
                      <p:cNvPicPr/>
                      <p:nvPr/>
                    </p:nvPicPr>
                    <p:blipFill>
                      <a:blip r:embed="rId5"/>
                      <a:stretch>
                        <a:fillRect/>
                      </a:stretch>
                    </p:blipFill>
                    <p:spPr>
                      <a:xfrm>
                        <a:off x="3533489" y="3932355"/>
                        <a:ext cx="3498299" cy="1429034"/>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81F26919-4DA2-42F0-B160-67D63DDDCB54}"/>
              </a:ext>
            </a:extLst>
          </p:cNvPr>
          <p:cNvSpPr>
            <a:spLocks noGrp="1"/>
          </p:cNvSpPr>
          <p:nvPr>
            <p:ph type="sldNum" sz="quarter" idx="12"/>
          </p:nvPr>
        </p:nvSpPr>
        <p:spPr/>
        <p:txBody>
          <a:bodyPr/>
          <a:lstStyle/>
          <a:p>
            <a:fld id="{A02EBBDA-6239-48A4-BF42-145536EAE284}" type="slidenum">
              <a:rPr lang="en-US" smtClean="0"/>
              <a:t>8</a:t>
            </a:fld>
            <a:endParaRPr lang="en-US"/>
          </a:p>
        </p:txBody>
      </p:sp>
      <p:sp>
        <p:nvSpPr>
          <p:cNvPr id="6" name="TextBox 5">
            <a:extLst>
              <a:ext uri="{FF2B5EF4-FFF2-40B4-BE49-F238E27FC236}">
                <a16:creationId xmlns:a16="http://schemas.microsoft.com/office/drawing/2014/main" id="{C48CB3BF-D969-4BD6-82BE-BBB34B9B1F18}"/>
              </a:ext>
            </a:extLst>
          </p:cNvPr>
          <p:cNvSpPr txBox="1"/>
          <p:nvPr/>
        </p:nvSpPr>
        <p:spPr>
          <a:xfrm>
            <a:off x="10039350" y="3630059"/>
            <a:ext cx="1064102" cy="369332"/>
          </a:xfrm>
          <a:prstGeom prst="rect">
            <a:avLst/>
          </a:prstGeom>
          <a:noFill/>
        </p:spPr>
        <p:txBody>
          <a:bodyPr wrap="square" rtlCol="0">
            <a:spAutoFit/>
          </a:bodyPr>
          <a:lstStyle/>
          <a:p>
            <a:r>
              <a:rPr lang="en-US"/>
              <a:t>(2.1)</a:t>
            </a:r>
          </a:p>
        </p:txBody>
      </p:sp>
    </p:spTree>
    <p:extLst>
      <p:ext uri="{BB962C8B-B14F-4D97-AF65-F5344CB8AC3E}">
        <p14:creationId xmlns:p14="http://schemas.microsoft.com/office/powerpoint/2010/main" val="4186471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AC1-C7DB-486D-84E0-EA7C03E796EE}"/>
              </a:ext>
            </a:extLst>
          </p:cNvPr>
          <p:cNvSpPr>
            <a:spLocks noGrp="1"/>
          </p:cNvSpPr>
          <p:nvPr>
            <p:ph type="title"/>
          </p:nvPr>
        </p:nvSpPr>
        <p:spPr>
          <a:xfrm>
            <a:off x="2012950" y="-73152"/>
            <a:ext cx="8026400" cy="1064512"/>
          </a:xfrm>
        </p:spPr>
        <p:txBody>
          <a:bodyPr>
            <a:normAutofit fontScale="90000"/>
          </a:bodyPr>
          <a:lstStyle/>
          <a:p>
            <a:r>
              <a:rPr lang="en-US">
                <a:latin typeface="Times New Roman" panose="02020603050405020304" pitchFamily="18" charset="0"/>
                <a:cs typeface="Times New Roman" panose="02020603050405020304" pitchFamily="18" charset="0"/>
              </a:rPr>
              <a:t>2. Mô hình toán học hệ thống quadrotor</a:t>
            </a:r>
          </a:p>
        </p:txBody>
      </p:sp>
      <p:sp>
        <p:nvSpPr>
          <p:cNvPr id="8" name="TextBox 7">
            <a:extLst>
              <a:ext uri="{FF2B5EF4-FFF2-40B4-BE49-F238E27FC236}">
                <a16:creationId xmlns:a16="http://schemas.microsoft.com/office/drawing/2014/main" id="{FD7561BA-F14E-4CE4-BF9F-D8B7135F4CFA}"/>
              </a:ext>
            </a:extLst>
          </p:cNvPr>
          <p:cNvSpPr txBox="1"/>
          <p:nvPr/>
        </p:nvSpPr>
        <p:spPr>
          <a:xfrm>
            <a:off x="1865834" y="1249969"/>
            <a:ext cx="8802167" cy="2354491"/>
          </a:xfrm>
          <a:prstGeom prst="rect">
            <a:avLst/>
          </a:prstGeom>
          <a:noFill/>
        </p:spPr>
        <p:txBody>
          <a:bodyPr wrap="square" rtlCol="0">
            <a:spAutoFit/>
          </a:bodyPr>
          <a:lstStyle/>
          <a:p>
            <a:pPr algn="just">
              <a:spcAft>
                <a:spcPts val="600"/>
              </a:spcAft>
            </a:pPr>
            <a:r>
              <a:rPr lang="en-US" sz="2800">
                <a:latin typeface="Times New Roman" panose="02020603050405020304" pitchFamily="18" charset="0"/>
                <a:cs typeface="Times New Roman" panose="02020603050405020304" pitchFamily="18" charset="0"/>
              </a:rPr>
              <a:t>Trong đó:</a:t>
            </a:r>
          </a:p>
          <a:p>
            <a:pPr marL="457200" indent="-457200" algn="just">
              <a:spcAft>
                <a:spcPts val="600"/>
              </a:spcAft>
              <a:buFontTx/>
              <a:buChar char="-"/>
            </a:pPr>
            <a:r>
              <a:rPr lang="en-US" sz="2800">
                <a:latin typeface="Times New Roman" panose="02020603050405020304" pitchFamily="18" charset="0"/>
                <a:cs typeface="Times New Roman" panose="02020603050405020304" pitchFamily="18" charset="0"/>
              </a:rPr>
              <a:t>m: Khối lượng quadrotor (kg)</a:t>
            </a:r>
          </a:p>
          <a:p>
            <a:pPr marL="457200" indent="-457200" algn="just">
              <a:spcAft>
                <a:spcPts val="600"/>
              </a:spcAft>
              <a:buFontTx/>
              <a:buChar char="-"/>
            </a:pPr>
            <a:r>
              <a:rPr lang="en-US" sz="2800">
                <a:latin typeface="Times New Roman" panose="02020603050405020304" pitchFamily="18" charset="0"/>
                <a:cs typeface="Times New Roman" panose="02020603050405020304" pitchFamily="18" charset="0"/>
              </a:rPr>
              <a:t>g: Gia tốc trọng trường </a:t>
            </a:r>
          </a:p>
          <a:p>
            <a:pPr algn="just"/>
            <a:r>
              <a:rPr lang="en-US" sz="2400">
                <a:latin typeface="Times New Roman" panose="02020603050405020304" pitchFamily="18" charset="0"/>
                <a:cs typeface="Times New Roman" panose="02020603050405020304" pitchFamily="18" charset="0"/>
              </a:rPr>
              <a:t>- </a:t>
            </a:r>
          </a:p>
          <a:p>
            <a:pPr algn="just"/>
            <a:endParaRPr lang="en-US" sz="2400">
              <a:latin typeface="Times New Roman" panose="02020603050405020304" pitchFamily="18"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D5F4AA0A-6AFC-47FD-A3C4-FFEE0EF3AC7A}"/>
              </a:ext>
            </a:extLst>
          </p:cNvPr>
          <p:cNvGraphicFramePr>
            <a:graphicFrameLocks noChangeAspect="1"/>
          </p:cNvGraphicFramePr>
          <p:nvPr/>
        </p:nvGraphicFramePr>
        <p:xfrm>
          <a:off x="5781188" y="2320652"/>
          <a:ext cx="971456" cy="439468"/>
        </p:xfrm>
        <a:graphic>
          <a:graphicData uri="http://schemas.openxmlformats.org/presentationml/2006/ole">
            <mc:AlternateContent xmlns:mc="http://schemas.openxmlformats.org/markup-compatibility/2006">
              <mc:Choice xmlns:v="urn:schemas-microsoft-com:vml" Requires="v">
                <p:oleObj name="Equation" r:id="rId2" imgW="533160" imgH="241200" progId="Equation.DSMT4">
                  <p:embed/>
                </p:oleObj>
              </mc:Choice>
              <mc:Fallback>
                <p:oleObj name="Equation" r:id="rId2" imgW="533160" imgH="241200" progId="Equation.DSMT4">
                  <p:embed/>
                  <p:pic>
                    <p:nvPicPr>
                      <p:cNvPr id="3" name="Object 2">
                        <a:extLst>
                          <a:ext uri="{FF2B5EF4-FFF2-40B4-BE49-F238E27FC236}">
                            <a16:creationId xmlns:a16="http://schemas.microsoft.com/office/drawing/2014/main" id="{D5F4AA0A-6AFC-47FD-A3C4-FFEE0EF3AC7A}"/>
                          </a:ext>
                        </a:extLst>
                      </p:cNvPr>
                      <p:cNvPicPr/>
                      <p:nvPr/>
                    </p:nvPicPr>
                    <p:blipFill>
                      <a:blip r:embed="rId3"/>
                      <a:stretch>
                        <a:fillRect/>
                      </a:stretch>
                    </p:blipFill>
                    <p:spPr>
                      <a:xfrm>
                        <a:off x="5781188" y="2320652"/>
                        <a:ext cx="971456" cy="43946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7DCFCCE0-1E28-4578-A7F4-3BDF43FA695A}"/>
              </a:ext>
            </a:extLst>
          </p:cNvPr>
          <p:cNvGraphicFramePr>
            <a:graphicFrameLocks noChangeAspect="1"/>
          </p:cNvGraphicFramePr>
          <p:nvPr/>
        </p:nvGraphicFramePr>
        <p:xfrm>
          <a:off x="2381377" y="2864525"/>
          <a:ext cx="2581783" cy="447509"/>
        </p:xfrm>
        <a:graphic>
          <a:graphicData uri="http://schemas.openxmlformats.org/presentationml/2006/ole">
            <mc:AlternateContent xmlns:mc="http://schemas.openxmlformats.org/markup-compatibility/2006">
              <mc:Choice xmlns:v="urn:schemas-microsoft-com:vml" Requires="v">
                <p:oleObj name="Equation" r:id="rId4" imgW="1428178" imgH="248035" progId="Equation.DSMT4">
                  <p:embed/>
                </p:oleObj>
              </mc:Choice>
              <mc:Fallback>
                <p:oleObj name="Equation" r:id="rId4" imgW="1428178" imgH="248035" progId="Equation.DSMT4">
                  <p:embed/>
                  <p:pic>
                    <p:nvPicPr>
                      <p:cNvPr id="4" name="Object 3">
                        <a:extLst>
                          <a:ext uri="{FF2B5EF4-FFF2-40B4-BE49-F238E27FC236}">
                            <a16:creationId xmlns:a16="http://schemas.microsoft.com/office/drawing/2014/main" id="{7DCFCCE0-1E28-4578-A7F4-3BDF43FA695A}"/>
                          </a:ext>
                        </a:extLst>
                      </p:cNvPr>
                      <p:cNvPicPr/>
                      <p:nvPr/>
                    </p:nvPicPr>
                    <p:blipFill>
                      <a:blip r:embed="rId5"/>
                      <a:stretch>
                        <a:fillRect/>
                      </a:stretch>
                    </p:blipFill>
                    <p:spPr>
                      <a:xfrm>
                        <a:off x="2381377" y="2864525"/>
                        <a:ext cx="2581783" cy="44750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D4D04EFF-B43C-4ADC-8AE5-C6F467426C7D}"/>
              </a:ext>
            </a:extLst>
          </p:cNvPr>
          <p:cNvGraphicFramePr>
            <a:graphicFrameLocks noChangeAspect="1"/>
          </p:cNvGraphicFramePr>
          <p:nvPr/>
        </p:nvGraphicFramePr>
        <p:xfrm>
          <a:off x="1926794" y="3429001"/>
          <a:ext cx="4589145" cy="2753487"/>
        </p:xfrm>
        <a:graphic>
          <a:graphicData uri="http://schemas.openxmlformats.org/presentationml/2006/ole">
            <mc:AlternateContent xmlns:mc="http://schemas.openxmlformats.org/markup-compatibility/2006">
              <mc:Choice xmlns:v="urn:schemas-microsoft-com:vml" Requires="v">
                <p:oleObj name="Equation" r:id="rId6" imgW="2603160" imgH="1562040" progId="Equation.DSMT4">
                  <p:embed/>
                </p:oleObj>
              </mc:Choice>
              <mc:Fallback>
                <p:oleObj name="Equation" r:id="rId6" imgW="2603160" imgH="1562040" progId="Equation.DSMT4">
                  <p:embed/>
                  <p:pic>
                    <p:nvPicPr>
                      <p:cNvPr id="10" name="Object 9">
                        <a:extLst>
                          <a:ext uri="{FF2B5EF4-FFF2-40B4-BE49-F238E27FC236}">
                            <a16:creationId xmlns:a16="http://schemas.microsoft.com/office/drawing/2014/main" id="{D4D04EFF-B43C-4ADC-8AE5-C6F467426C7D}"/>
                          </a:ext>
                        </a:extLst>
                      </p:cNvPr>
                      <p:cNvPicPr/>
                      <p:nvPr/>
                    </p:nvPicPr>
                    <p:blipFill>
                      <a:blip r:embed="rId7"/>
                      <a:stretch>
                        <a:fillRect/>
                      </a:stretch>
                    </p:blipFill>
                    <p:spPr>
                      <a:xfrm>
                        <a:off x="1926794" y="3429001"/>
                        <a:ext cx="4589145" cy="2753487"/>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F54E7C4A-4C0E-4DA7-8CED-475F5C813E01}"/>
              </a:ext>
            </a:extLst>
          </p:cNvPr>
          <p:cNvSpPr>
            <a:spLocks noGrp="1"/>
          </p:cNvSpPr>
          <p:nvPr>
            <p:ph type="sldNum" sz="quarter" idx="12"/>
          </p:nvPr>
        </p:nvSpPr>
        <p:spPr/>
        <p:txBody>
          <a:bodyPr/>
          <a:lstStyle/>
          <a:p>
            <a:fld id="{A02EBBDA-6239-48A4-BF42-145536EAE284}" type="slidenum">
              <a:rPr lang="en-US" smtClean="0"/>
              <a:t>9</a:t>
            </a:fld>
            <a:endParaRPr lang="en-US"/>
          </a:p>
        </p:txBody>
      </p:sp>
      <p:sp>
        <p:nvSpPr>
          <p:cNvPr id="7" name="TextBox 6">
            <a:extLst>
              <a:ext uri="{FF2B5EF4-FFF2-40B4-BE49-F238E27FC236}">
                <a16:creationId xmlns:a16="http://schemas.microsoft.com/office/drawing/2014/main" id="{6CB9DC1C-A317-45AB-B1B4-BC4F8F88DC4B}"/>
              </a:ext>
            </a:extLst>
          </p:cNvPr>
          <p:cNvSpPr txBox="1"/>
          <p:nvPr/>
        </p:nvSpPr>
        <p:spPr>
          <a:xfrm>
            <a:off x="7563775" y="4376691"/>
            <a:ext cx="1393794" cy="369332"/>
          </a:xfrm>
          <a:prstGeom prst="rect">
            <a:avLst/>
          </a:prstGeom>
          <a:noFill/>
        </p:spPr>
        <p:txBody>
          <a:bodyPr wrap="square" rtlCol="0">
            <a:spAutoFit/>
          </a:bodyPr>
          <a:lstStyle/>
          <a:p>
            <a:r>
              <a:rPr lang="en-US"/>
              <a:t>(2.2)</a:t>
            </a:r>
          </a:p>
        </p:txBody>
      </p:sp>
    </p:spTree>
    <p:extLst>
      <p:ext uri="{BB962C8B-B14F-4D97-AF65-F5344CB8AC3E}">
        <p14:creationId xmlns:p14="http://schemas.microsoft.com/office/powerpoint/2010/main" val="2082151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2310</TotalTime>
  <Words>2206</Words>
  <Application>Microsoft Office PowerPoint</Application>
  <PresentationFormat>Widescreen</PresentationFormat>
  <Paragraphs>335</Paragraphs>
  <Slides>45</Slides>
  <Notes>0</Notes>
  <HiddenSlides>0</HiddenSlides>
  <MMClips>2</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45</vt:i4>
      </vt:variant>
    </vt:vector>
  </HeadingPairs>
  <TitlesOfParts>
    <vt:vector size="54" baseType="lpstr">
      <vt:lpstr>Arial</vt:lpstr>
      <vt:lpstr>Calibri</vt:lpstr>
      <vt:lpstr>Calibri Light</vt:lpstr>
      <vt:lpstr>Cambria Math</vt:lpstr>
      <vt:lpstr>Times New Roman</vt:lpstr>
      <vt:lpstr>Wingdings</vt:lpstr>
      <vt:lpstr>Office Theme</vt:lpstr>
      <vt:lpstr>1_Office Theme</vt:lpstr>
      <vt:lpstr>Equation</vt:lpstr>
      <vt:lpstr>PowerPoint Presentation</vt:lpstr>
      <vt:lpstr>Tổng quan</vt:lpstr>
      <vt:lpstr>1. Tổng quan chung</vt:lpstr>
      <vt:lpstr>1.1 Nguyên lý hoạt động</vt:lpstr>
      <vt:lpstr>1.2 Ưu nhược điểm của quadrotor</vt:lpstr>
      <vt:lpstr>1.3 Tổng quan đề tài</vt:lpstr>
      <vt:lpstr>2. Mô hình toán học hệ thống quadrotor</vt:lpstr>
      <vt:lpstr>2. Mô hình toán học hệ thống quadrotor</vt:lpstr>
      <vt:lpstr>2. Mô hình toán học hệ thống quadrotor</vt:lpstr>
      <vt:lpstr>2. Mô hình toán học hệ thống quadrotor</vt:lpstr>
      <vt:lpstr>3 Thiết kế điều khiển và mô phỏng</vt:lpstr>
      <vt:lpstr>3.1 Thiết kế điều khiển</vt:lpstr>
      <vt:lpstr>3.1 Thiết kế điều khiển</vt:lpstr>
      <vt:lpstr>3.1 Thiết kế điều khiển</vt:lpstr>
      <vt:lpstr>3.1 Thiết kế điều khiển</vt:lpstr>
      <vt:lpstr>3.1 Thiết kế điều khiển</vt:lpstr>
      <vt:lpstr>3.2 Mô phỏng kiểm chứng</vt:lpstr>
      <vt:lpstr>3.2 Mô phỏng kiểm chứng</vt:lpstr>
      <vt:lpstr>3.2 Mô phỏng kiểm chứng</vt:lpstr>
      <vt:lpstr>3.2 Mô phỏng kiểm chứng</vt:lpstr>
      <vt:lpstr>3.2 Mô phỏng kiểm chứng</vt:lpstr>
      <vt:lpstr>3.2 Mô phỏng kiểm chứng</vt:lpstr>
      <vt:lpstr>4.1 Thiết kế phần cứng</vt:lpstr>
      <vt:lpstr>4.2 Thiết kế phần mềm</vt:lpstr>
      <vt:lpstr>4.2 Thiết kế phần mềm</vt:lpstr>
      <vt:lpstr>5. Nhận dạng thông số</vt:lpstr>
      <vt:lpstr>5.1 Thí nghiệm 1</vt:lpstr>
      <vt:lpstr>5.1 Thí nghiệm 1</vt:lpstr>
      <vt:lpstr>5.1 Thí nghiệm 1</vt:lpstr>
      <vt:lpstr>5.1 Thí nghiệm 1</vt:lpstr>
      <vt:lpstr>5.2 Thí nghiệm 2</vt:lpstr>
      <vt:lpstr>6.1 Cảm biến và bộ lọc</vt:lpstr>
      <vt:lpstr>6.1 Cảm biến và bộ lọc</vt:lpstr>
      <vt:lpstr>6.2 Giải pháp chống nhiễu</vt:lpstr>
      <vt:lpstr>6.3 Ổn định góc Roll, Pitch</vt:lpstr>
      <vt:lpstr>6.3 Ổn định góc Roll, Pitch</vt:lpstr>
      <vt:lpstr>6.3 Ổn định góc Roll, Pitch</vt:lpstr>
      <vt:lpstr>6.4 Ổn định đồng thời góc Roll và Pitch</vt:lpstr>
      <vt:lpstr>6.5 Ổn định góc Yaw</vt:lpstr>
      <vt:lpstr>6.5 Ổn định góc Yaw</vt:lpstr>
      <vt:lpstr>6.6 Điều chỉnh bộ điều khiển trong bay thực tế</vt:lpstr>
      <vt:lpstr>6.6 Điều chỉnh bộ điều khiển trong bay thực tế</vt:lpstr>
      <vt:lpstr>7. Kết luận</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Hang</dc:creator>
  <cp:lastModifiedBy>Nguyen Phuc Khanh 20162149</cp:lastModifiedBy>
  <cp:revision>88</cp:revision>
  <dcterms:created xsi:type="dcterms:W3CDTF">2016-07-25T07:53:11Z</dcterms:created>
  <dcterms:modified xsi:type="dcterms:W3CDTF">2021-07-15T14:24:17Z</dcterms:modified>
</cp:coreProperties>
</file>